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37" autoAdjust="0"/>
    <p:restoredTop sz="94660"/>
  </p:normalViewPr>
  <p:slideViewPr>
    <p:cSldViewPr snapToGrid="0">
      <p:cViewPr varScale="1">
        <p:scale>
          <a:sx n="94" d="100"/>
          <a:sy n="94" d="100"/>
        </p:scale>
        <p:origin x="86" y="1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711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8345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0364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6267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9758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14987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1907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06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2243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205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1625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313A0E-FBDF-4C59-959A-7C987126D513}" type="datetimeFigureOut">
              <a:rPr kumimoji="1" lang="ja-JP" altLang="en-US" smtClean="0"/>
              <a:t>2026/6/23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B67E19-AE00-4D79-B06A-F51EFD0C94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302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BA21E1B-95DA-4EE1-9585-05A0264C70A4}"/>
              </a:ext>
            </a:extLst>
          </p:cNvPr>
          <p:cNvSpPr txBox="1"/>
          <p:nvPr/>
        </p:nvSpPr>
        <p:spPr>
          <a:xfrm>
            <a:off x="1036320" y="539931"/>
            <a:ext cx="8691154" cy="9911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</a:t>
            </a:r>
            <a:r>
              <a:rPr kumimoji="1" lang="en-US" altLang="ja-JP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kumimoji="1"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担当の仕事術」</a:t>
            </a:r>
            <a:endParaRPr kumimoji="1" lang="en-US" altLang="ja-JP" sz="2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（編著　神山 光　著　片桐 さつき）</a:t>
            </a:r>
            <a:endParaRPr kumimoji="1"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5523EAF-A622-DAA7-2769-34146BF5494A}"/>
              </a:ext>
            </a:extLst>
          </p:cNvPr>
          <p:cNvSpPr txBox="1"/>
          <p:nvPr/>
        </p:nvSpPr>
        <p:spPr>
          <a:xfrm>
            <a:off x="1036320" y="2473567"/>
            <a:ext cx="86911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kumimoji="1" lang="ja-JP" altLang="en-US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付録</a:t>
            </a:r>
            <a:r>
              <a:rPr kumimoji="1" lang="en-US" altLang="ja-JP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 IR</a:t>
            </a:r>
            <a:r>
              <a:rPr kumimoji="1" lang="ja-JP" altLang="en-US" sz="3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活動に関する総論のスライドカタログ</a:t>
            </a:r>
            <a:endParaRPr kumimoji="1" lang="en-US" altLang="ja-JP" sz="3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259D232-DD19-0969-DFF5-BDD8ED8664F4}"/>
              </a:ext>
            </a:extLst>
          </p:cNvPr>
          <p:cNvSpPr txBox="1"/>
          <p:nvPr/>
        </p:nvSpPr>
        <p:spPr>
          <a:xfrm>
            <a:off x="1036320" y="3813070"/>
            <a:ext cx="9775372" cy="2299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主には，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これから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活動を本格化させるために，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戦略を言語化する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上場に伴い，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組織・機能を新設する</a:t>
            </a:r>
          </a:p>
          <a:p>
            <a:pPr>
              <a:lnSpc>
                <a:spcPct val="150000"/>
              </a:lnSpc>
            </a:pP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といったニーズのある方向けに，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の何たるかを社内役員・関係者に説明していくための図表フォーマットをご提供します。</a:t>
            </a:r>
            <a:endParaRPr lang="en-US" altLang="ja-JP" sz="1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endParaRPr lang="ja-JP" altLang="en-US" sz="1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典型的な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活動の型となりますので，すべての会社で共通一致とはなりませんが，貴社の実情に合わせて適宜内容をアップデートしていただき，取締役会等でのご説明にご利用ください。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388385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669D23A6-8376-91C9-2E13-5F1BCCB9D921}"/>
              </a:ext>
            </a:extLst>
          </p:cNvPr>
          <p:cNvSpPr txBox="1"/>
          <p:nvPr/>
        </p:nvSpPr>
        <p:spPr>
          <a:xfrm>
            <a:off x="755681" y="489653"/>
            <a:ext cx="3970496" cy="265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414772"/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図表１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】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戦略の設定</a:t>
            </a: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017C2283-CFA8-D4F4-A45F-D18974B92BFA}"/>
              </a:ext>
            </a:extLst>
          </p:cNvPr>
          <p:cNvSpPr txBox="1"/>
          <p:nvPr/>
        </p:nvSpPr>
        <p:spPr>
          <a:xfrm>
            <a:off x="347540" y="952483"/>
            <a:ext cx="9320335" cy="599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 defTabSz="34290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筆者の</a:t>
            </a: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基本的な</a:t>
            </a:r>
            <a:r>
              <a:rPr kumimoji="0" lang="en-US" altLang="ja-JP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戦略を掲載します。主に上場直後の初の</a:t>
            </a:r>
            <a:r>
              <a:rPr kumimoji="0" lang="en-US" altLang="ja-JP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戦略立案時のイメージです</a:t>
            </a:r>
            <a:endParaRPr kumimoji="0"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  <a:p>
            <a:pPr marL="171450" indent="-171450" algn="just" defTabSz="34290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時価総額、流動性、上場市場などで優先順位は変わりますが、基本的な考え方は下記と考えられます</a:t>
            </a:r>
            <a:endParaRPr kumimoji="0"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82C808D6-1D10-4E8B-DC2D-9617FDEA6858}"/>
              </a:ext>
            </a:extLst>
          </p:cNvPr>
          <p:cNvSpPr/>
          <p:nvPr/>
        </p:nvSpPr>
        <p:spPr>
          <a:xfrm>
            <a:off x="412750" y="1733549"/>
            <a:ext cx="1985374" cy="304800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B3D669EF-EC9B-7930-0860-269452BAACA9}"/>
              </a:ext>
            </a:extLst>
          </p:cNvPr>
          <p:cNvSpPr/>
          <p:nvPr/>
        </p:nvSpPr>
        <p:spPr>
          <a:xfrm>
            <a:off x="2617978" y="1749251"/>
            <a:ext cx="3830448" cy="30322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37B08F47-4F5B-AB6B-6C5B-7A0B54C0B992}"/>
              </a:ext>
            </a:extLst>
          </p:cNvPr>
          <p:cNvSpPr/>
          <p:nvPr/>
        </p:nvSpPr>
        <p:spPr>
          <a:xfrm>
            <a:off x="412750" y="4972050"/>
            <a:ext cx="6035676" cy="12858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A9EAD741-EE3A-B4D0-54EB-94A26B601269}"/>
              </a:ext>
            </a:extLst>
          </p:cNvPr>
          <p:cNvSpPr/>
          <p:nvPr/>
        </p:nvSpPr>
        <p:spPr>
          <a:xfrm>
            <a:off x="7170926" y="1749251"/>
            <a:ext cx="2420749" cy="45086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A1B4DD51-B807-4D1B-5E02-6AC215B6DAA8}"/>
              </a:ext>
            </a:extLst>
          </p:cNvPr>
          <p:cNvSpPr txBox="1"/>
          <p:nvPr/>
        </p:nvSpPr>
        <p:spPr>
          <a:xfrm>
            <a:off x="2617976" y="1749251"/>
            <a:ext cx="3830447" cy="361959"/>
          </a:xfrm>
          <a:prstGeom prst="rect">
            <a:avLst/>
          </a:prstGeom>
          <a:solidFill>
            <a:srgbClr val="00377B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ja-JP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kumimoji="1"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活動の基本姿勢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F371E30E-09BC-E1F8-33F7-E1DDA2D071EC}"/>
              </a:ext>
            </a:extLst>
          </p:cNvPr>
          <p:cNvSpPr txBox="1"/>
          <p:nvPr/>
        </p:nvSpPr>
        <p:spPr>
          <a:xfrm>
            <a:off x="495300" y="2214132"/>
            <a:ext cx="1902823" cy="1707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適正株価形成のために、</a:t>
            </a:r>
            <a:r>
              <a:rPr kumimoji="1" lang="ja-JP" altLang="en-US" sz="1200" b="1" u="sng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当社と経営のアンバサダー（大使）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として、投資家との対話を通じて、市場からの適切な理解、評価を得ることを目指す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FEC1B778-C8AE-8A10-D16B-72A7DEA10FAE}"/>
              </a:ext>
            </a:extLst>
          </p:cNvPr>
          <p:cNvSpPr txBox="1"/>
          <p:nvPr/>
        </p:nvSpPr>
        <p:spPr>
          <a:xfrm>
            <a:off x="412749" y="1749251"/>
            <a:ext cx="1985373" cy="361959"/>
          </a:xfrm>
          <a:prstGeom prst="rect">
            <a:avLst/>
          </a:prstGeom>
          <a:solidFill>
            <a:srgbClr val="00377B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大方針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BC3E5435-5309-465A-C931-99EFAF2F9161}"/>
              </a:ext>
            </a:extLst>
          </p:cNvPr>
          <p:cNvSpPr txBox="1"/>
          <p:nvPr/>
        </p:nvSpPr>
        <p:spPr>
          <a:xfrm>
            <a:off x="2701525" y="2214132"/>
            <a:ext cx="3746901" cy="2538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当社の認知度を高め、株式売買の増加を促し、株式流動性を高める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当社事業への理解度を向上させ、投資家目線での事業内容の不透明性を可能な限り低減する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628650" lvl="1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ミッション、強み、競争力、模倣のしづらさ、持続的に成長できる仕組み、中長期の成長方針、余力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振れ幅の少ない業績予想・事業の見立てを市場に浸透させ、適切な市場コンセンサスの形成を目指す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EA6EA955-3047-A0AE-D0BF-370664D4343D}"/>
              </a:ext>
            </a:extLst>
          </p:cNvPr>
          <p:cNvSpPr txBox="1"/>
          <p:nvPr/>
        </p:nvSpPr>
        <p:spPr>
          <a:xfrm>
            <a:off x="412749" y="4972050"/>
            <a:ext cx="6035673" cy="361959"/>
          </a:xfrm>
          <a:prstGeom prst="rect">
            <a:avLst/>
          </a:prstGeom>
          <a:solidFill>
            <a:srgbClr val="00377B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安定的な</a:t>
            </a:r>
            <a:r>
              <a:rPr kumimoji="1" lang="en-US" altLang="ja-JP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kumimoji="1"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業務運営体制</a:t>
            </a: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B42A509F-2F8E-6EA9-1BA2-B90B51889BB3}"/>
              </a:ext>
            </a:extLst>
          </p:cNvPr>
          <p:cNvSpPr txBox="1"/>
          <p:nvPr/>
        </p:nvSpPr>
        <p:spPr>
          <a:xfrm>
            <a:off x="412751" y="5334009"/>
            <a:ext cx="2959100" cy="876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属人化を抑制し、業務の仕組化、システム化、複層化を進める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実務経験者中心の安定性を実現する</a:t>
            </a:r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BC0290F6-32C5-3A1F-82B7-0AFDF0C1CD84}"/>
              </a:ext>
            </a:extLst>
          </p:cNvPr>
          <p:cNvSpPr txBox="1"/>
          <p:nvPr/>
        </p:nvSpPr>
        <p:spPr>
          <a:xfrm>
            <a:off x="3430588" y="5334009"/>
            <a:ext cx="2959100" cy="876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管理部門・営業部門各部との協力・連携体制の強化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社内への</a:t>
            </a: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情報の還流、理解の増進</a:t>
            </a:r>
          </a:p>
        </p:txBody>
      </p:sp>
      <p:sp>
        <p:nvSpPr>
          <p:cNvPr id="49" name="二等辺三角形 48">
            <a:extLst>
              <a:ext uri="{FF2B5EF4-FFF2-40B4-BE49-F238E27FC236}">
                <a16:creationId xmlns:a16="http://schemas.microsoft.com/office/drawing/2014/main" id="{438D9E72-17D2-54F3-44B3-3AB4B7854430}"/>
              </a:ext>
            </a:extLst>
          </p:cNvPr>
          <p:cNvSpPr/>
          <p:nvPr/>
        </p:nvSpPr>
        <p:spPr>
          <a:xfrm rot="5400000">
            <a:off x="5589689" y="3974076"/>
            <a:ext cx="2563625" cy="55122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F6076147-6ADD-87AD-0D24-34A8AFA39560}"/>
              </a:ext>
            </a:extLst>
          </p:cNvPr>
          <p:cNvSpPr txBox="1"/>
          <p:nvPr/>
        </p:nvSpPr>
        <p:spPr>
          <a:xfrm>
            <a:off x="7170926" y="1749251"/>
            <a:ext cx="2420749" cy="361959"/>
          </a:xfrm>
          <a:prstGeom prst="rect">
            <a:avLst/>
          </a:prstGeom>
          <a:solidFill>
            <a:srgbClr val="00377B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得たい成果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E3F79E24-0118-0082-73F2-57995EFE83B4}"/>
              </a:ext>
            </a:extLst>
          </p:cNvPr>
          <p:cNvSpPr txBox="1"/>
          <p:nvPr/>
        </p:nvSpPr>
        <p:spPr>
          <a:xfrm>
            <a:off x="7317139" y="2214132"/>
            <a:ext cx="2181225" cy="3092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資本市場からの信認を得ることで、経営・事業展開の自由度を確保する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議決権行使の安定性を確保する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ビジョン・戦略実現に向けた新たな資金調達を、有利かつ容易に実施できる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（中小型株）売買高</a:t>
            </a: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億円以上の壁を超え、機関投資家の取引参加を可能とする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96178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82412FF-AAFE-3EF8-3862-B0FFACC9B206}"/>
              </a:ext>
            </a:extLst>
          </p:cNvPr>
          <p:cNvSpPr txBox="1"/>
          <p:nvPr/>
        </p:nvSpPr>
        <p:spPr>
          <a:xfrm>
            <a:off x="755681" y="489653"/>
            <a:ext cx="3970496" cy="265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414772"/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図表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2】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実務の大枠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6587993E-0173-B9FF-09EC-DDE3A2F69767}"/>
              </a:ext>
            </a:extLst>
          </p:cNvPr>
          <p:cNvSpPr/>
          <p:nvPr/>
        </p:nvSpPr>
        <p:spPr>
          <a:xfrm>
            <a:off x="908049" y="1733550"/>
            <a:ext cx="4313428" cy="220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67090A5-FAEC-C0D5-0B1C-5B4FC6C7761D}"/>
              </a:ext>
            </a:extLst>
          </p:cNvPr>
          <p:cNvSpPr/>
          <p:nvPr/>
        </p:nvSpPr>
        <p:spPr>
          <a:xfrm>
            <a:off x="5313175" y="1733550"/>
            <a:ext cx="4313428" cy="220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2171384-DAE0-6C3B-6B75-E1D2DC6CB7DA}"/>
              </a:ext>
            </a:extLst>
          </p:cNvPr>
          <p:cNvSpPr/>
          <p:nvPr/>
        </p:nvSpPr>
        <p:spPr>
          <a:xfrm>
            <a:off x="917574" y="4048125"/>
            <a:ext cx="4313428" cy="220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3FC7663-028C-F512-2E45-A95C9FE061FB}"/>
              </a:ext>
            </a:extLst>
          </p:cNvPr>
          <p:cNvSpPr/>
          <p:nvPr/>
        </p:nvSpPr>
        <p:spPr>
          <a:xfrm>
            <a:off x="5313173" y="4048125"/>
            <a:ext cx="4313428" cy="2209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B3D952E-AEFB-55FB-1380-2A7CF13E5A87}"/>
              </a:ext>
            </a:extLst>
          </p:cNvPr>
          <p:cNvSpPr txBox="1"/>
          <p:nvPr/>
        </p:nvSpPr>
        <p:spPr>
          <a:xfrm>
            <a:off x="1104900" y="1895475"/>
            <a:ext cx="37604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b="1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　法定開示・制度開示書類の作成</a:t>
            </a: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AE218073-DFCC-203B-6DC9-16FEE9140A51}"/>
              </a:ext>
            </a:extLst>
          </p:cNvPr>
          <p:cNvCxnSpPr/>
          <p:nvPr/>
        </p:nvCxnSpPr>
        <p:spPr>
          <a:xfrm>
            <a:off x="1104900" y="2295525"/>
            <a:ext cx="3990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28DE68D-0937-0D7B-3301-26AC747B6B5B}"/>
              </a:ext>
            </a:extLst>
          </p:cNvPr>
          <p:cNvSpPr txBox="1"/>
          <p:nvPr/>
        </p:nvSpPr>
        <p:spPr>
          <a:xfrm>
            <a:off x="1104900" y="2418577"/>
            <a:ext cx="3990975" cy="125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株式を東証に上場しているために作らねばならない書類（短信・適時開示）の作成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金商法の規定により、「大会社」の基準を超えているために作らねばならない資料の作成（有報等）、その他金商法により作成する書類（臨時報告書</a:t>
            </a: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…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）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1439E3A-D05C-DD26-BB2E-C49D8A15CDCC}"/>
              </a:ext>
            </a:extLst>
          </p:cNvPr>
          <p:cNvSpPr txBox="1"/>
          <p:nvPr/>
        </p:nvSpPr>
        <p:spPr>
          <a:xfrm>
            <a:off x="5505450" y="1904406"/>
            <a:ext cx="37604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b="1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　任意開示書類の作成</a:t>
            </a: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106BA3A5-DC4F-D05D-4C48-F604A13F05BA}"/>
              </a:ext>
            </a:extLst>
          </p:cNvPr>
          <p:cNvCxnSpPr/>
          <p:nvPr/>
        </p:nvCxnSpPr>
        <p:spPr>
          <a:xfrm>
            <a:off x="5505450" y="2304456"/>
            <a:ext cx="3990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A47C45F-5552-EB81-3DB8-56BB61E5230E}"/>
              </a:ext>
            </a:extLst>
          </p:cNvPr>
          <p:cNvSpPr txBox="1"/>
          <p:nvPr/>
        </p:nvSpPr>
        <p:spPr>
          <a:xfrm>
            <a:off x="5474399" y="2427508"/>
            <a:ext cx="3990975" cy="125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必須ではないが、投資家に向けて充実した情報開示を行うために、任意で作成している開示書類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一例としては、決算説明会資料、</a:t>
            </a: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FAQ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、データシート、説明会動画配信、説明会の書き起こし、それらの英文資料など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6A7CAF8E-AA8F-A2B0-491A-0FB7193D1519}"/>
              </a:ext>
            </a:extLst>
          </p:cNvPr>
          <p:cNvSpPr txBox="1"/>
          <p:nvPr/>
        </p:nvSpPr>
        <p:spPr>
          <a:xfrm>
            <a:off x="1038225" y="4116822"/>
            <a:ext cx="37604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b="1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③　外部とのコミュニケーション</a:t>
            </a:r>
          </a:p>
        </p:txBody>
      </p: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AA9BFB9C-5B5A-15F2-A7E2-565F1D106C2E}"/>
              </a:ext>
            </a:extLst>
          </p:cNvPr>
          <p:cNvCxnSpPr/>
          <p:nvPr/>
        </p:nvCxnSpPr>
        <p:spPr>
          <a:xfrm>
            <a:off x="1038225" y="4516872"/>
            <a:ext cx="3990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9221566-C266-6F10-D765-09918DBE85DB}"/>
              </a:ext>
            </a:extLst>
          </p:cNvPr>
          <p:cNvSpPr txBox="1"/>
          <p:nvPr/>
        </p:nvSpPr>
        <p:spPr>
          <a:xfrm>
            <a:off x="1038225" y="4639924"/>
            <a:ext cx="3990975" cy="1494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機関投資家・証券アナリスト向けに、作成開示した資料を基に直接の説明を行う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628650" lvl="1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1on1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、グループ</a:t>
            </a: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Mtg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、カンファレンス、ロードショーなど、様々な開催形態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個人投資家の問い合わせ対応、イベント開催などマーケティング活動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AA0B2549-EDD4-B30B-7743-39AF75D5A4FF}"/>
              </a:ext>
            </a:extLst>
          </p:cNvPr>
          <p:cNvSpPr txBox="1"/>
          <p:nvPr/>
        </p:nvSpPr>
        <p:spPr>
          <a:xfrm>
            <a:off x="5474399" y="4143850"/>
            <a:ext cx="37604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b="1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④　内部でのコミュニケーション</a:t>
            </a: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B120A9A3-F176-4D7D-C76D-8E65F54AB187}"/>
              </a:ext>
            </a:extLst>
          </p:cNvPr>
          <p:cNvCxnSpPr/>
          <p:nvPr/>
        </p:nvCxnSpPr>
        <p:spPr>
          <a:xfrm>
            <a:off x="5474399" y="4543900"/>
            <a:ext cx="399097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73F336D-99F1-2335-87F7-B5DBFD3A7C3C}"/>
              </a:ext>
            </a:extLst>
          </p:cNvPr>
          <p:cNvSpPr txBox="1"/>
          <p:nvPr/>
        </p:nvSpPr>
        <p:spPr>
          <a:xfrm>
            <a:off x="5474399" y="4666952"/>
            <a:ext cx="3990975" cy="1494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①、②を作成するための、日常的な社内各部とのセッション・情報共有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経営陣が決算説明会で示す大方針に基づき、外部発信を担当する広報・マーケティング・採用等との情報整理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③で得られた資本市場の評価・観点を、経営陣にフィードバックする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3AAF09C5-D059-8483-3B28-62F1288B61DC}"/>
              </a:ext>
            </a:extLst>
          </p:cNvPr>
          <p:cNvSpPr txBox="1"/>
          <p:nvPr/>
        </p:nvSpPr>
        <p:spPr>
          <a:xfrm>
            <a:off x="347540" y="952483"/>
            <a:ext cx="9320335" cy="599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 defTabSz="34290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大まかには、</a:t>
            </a:r>
            <a:r>
              <a:rPr kumimoji="0" lang="en-US" altLang="ja-JP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の実務は以下の４つに分けて考えられます</a:t>
            </a:r>
            <a:endParaRPr kumimoji="0"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  <a:p>
            <a:pPr marL="171450" indent="-171450" algn="just" defTabSz="34290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上段は「開示情報を生み出す」、</a:t>
            </a:r>
            <a:r>
              <a:rPr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下段は</a:t>
            </a: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「コミュニケーションの主体となる」という方向性で基本業務を分類しています</a:t>
            </a:r>
            <a:endParaRPr kumimoji="0"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99ED4A2-BABA-F7EA-317B-C60C9BB9D00B}"/>
              </a:ext>
            </a:extLst>
          </p:cNvPr>
          <p:cNvSpPr txBox="1"/>
          <p:nvPr/>
        </p:nvSpPr>
        <p:spPr>
          <a:xfrm>
            <a:off x="354693" y="1733550"/>
            <a:ext cx="424732" cy="2209800"/>
          </a:xfrm>
          <a:prstGeom prst="rect">
            <a:avLst/>
          </a:prstGeom>
          <a:solidFill>
            <a:srgbClr val="00377B"/>
          </a:solidFill>
        </p:spPr>
        <p:txBody>
          <a:bodyPr vert="eaVert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ja-JP" altLang="en-US" sz="12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開示情報の作成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D3E3E2BA-9F69-267D-F3AF-8C0604D96795}"/>
              </a:ext>
            </a:extLst>
          </p:cNvPr>
          <p:cNvSpPr txBox="1"/>
          <p:nvPr/>
        </p:nvSpPr>
        <p:spPr>
          <a:xfrm>
            <a:off x="354693" y="4048125"/>
            <a:ext cx="424732" cy="2133600"/>
          </a:xfrm>
          <a:prstGeom prst="rect">
            <a:avLst/>
          </a:prstGeom>
          <a:solidFill>
            <a:srgbClr val="00377B"/>
          </a:solidFill>
        </p:spPr>
        <p:txBody>
          <a:bodyPr vert="eaVert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ja-JP" altLang="en-US" sz="12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対話・コミュニケーション</a:t>
            </a:r>
          </a:p>
        </p:txBody>
      </p:sp>
    </p:spTree>
    <p:extLst>
      <p:ext uri="{BB962C8B-B14F-4D97-AF65-F5344CB8AC3E}">
        <p14:creationId xmlns:p14="http://schemas.microsoft.com/office/powerpoint/2010/main" val="2021291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03FF5142-20D0-728C-73B1-0BC28BCEC7B1}"/>
              </a:ext>
            </a:extLst>
          </p:cNvPr>
          <p:cNvSpPr txBox="1"/>
          <p:nvPr/>
        </p:nvSpPr>
        <p:spPr>
          <a:xfrm>
            <a:off x="755681" y="489653"/>
            <a:ext cx="3970496" cy="265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図表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3】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0" lang="en-US" altLang="ja-JP" sz="172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IR</a:t>
            </a:r>
            <a:r>
              <a:rPr kumimoji="0" lang="ja-JP" altLang="en-US" sz="172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業務のサイクル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5AFDACE-9178-EC2E-0A33-79BEFEDDE372}"/>
              </a:ext>
            </a:extLst>
          </p:cNvPr>
          <p:cNvSpPr txBox="1"/>
          <p:nvPr/>
        </p:nvSpPr>
        <p:spPr>
          <a:xfrm>
            <a:off x="347540" y="952483"/>
            <a:ext cx="9320335" cy="599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just" defTabSz="34290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資本市場からフィードバックを受け、社内に還元しながら、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活動と経営方針を</a:t>
            </a:r>
            <a:r>
              <a:rPr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最適化するのが理想的なサイクル</a:t>
            </a:r>
            <a:endParaRPr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  <a:p>
            <a:pPr marL="171450" marR="0" lvl="0" indent="-171450" algn="just" defTabSz="34290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開示で仕事終了ではなくて、市場の声を経営陣に届け、改善に資する点を強調しましょう</a:t>
            </a:r>
            <a:endParaRPr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202FD5EA-8484-F185-6F84-1A8BB4584372}"/>
              </a:ext>
            </a:extLst>
          </p:cNvPr>
          <p:cNvGrpSpPr/>
          <p:nvPr/>
        </p:nvGrpSpPr>
        <p:grpSpPr>
          <a:xfrm>
            <a:off x="403985" y="1749251"/>
            <a:ext cx="8997950" cy="4619096"/>
            <a:chOff x="347540" y="1928657"/>
            <a:chExt cx="8997950" cy="4195918"/>
          </a:xfrm>
        </p:grpSpPr>
        <p:sp>
          <p:nvSpPr>
            <p:cNvPr id="5" name="正方形/長方形 4">
              <a:extLst>
                <a:ext uri="{FF2B5EF4-FFF2-40B4-BE49-F238E27FC236}">
                  <a16:creationId xmlns:a16="http://schemas.microsoft.com/office/drawing/2014/main" id="{9FBB39C3-0B03-FC29-E0B4-A2B5C03CB2E8}"/>
                </a:ext>
              </a:extLst>
            </p:cNvPr>
            <p:cNvSpPr/>
            <p:nvPr/>
          </p:nvSpPr>
          <p:spPr>
            <a:xfrm>
              <a:off x="347540" y="1928657"/>
              <a:ext cx="8997950" cy="2052793"/>
            </a:xfrm>
            <a:prstGeom prst="rect">
              <a:avLst/>
            </a:prstGeom>
            <a:solidFill>
              <a:srgbClr val="0037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id="{17BAC65F-FA81-BC1E-A85D-6459C6E0DE78}"/>
                </a:ext>
              </a:extLst>
            </p:cNvPr>
            <p:cNvSpPr/>
            <p:nvPr/>
          </p:nvSpPr>
          <p:spPr>
            <a:xfrm>
              <a:off x="4887790" y="1928657"/>
              <a:ext cx="4457700" cy="4195918"/>
            </a:xfrm>
            <a:prstGeom prst="rect">
              <a:avLst/>
            </a:prstGeom>
            <a:solidFill>
              <a:srgbClr val="0037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1F3661A3-CB06-B872-47A6-967FE190E82B}"/>
              </a:ext>
            </a:extLst>
          </p:cNvPr>
          <p:cNvSpPr/>
          <p:nvPr/>
        </p:nvSpPr>
        <p:spPr>
          <a:xfrm>
            <a:off x="755670" y="2004133"/>
            <a:ext cx="3614399" cy="1828842"/>
          </a:xfrm>
          <a:prstGeom prst="roundRect">
            <a:avLst>
              <a:gd name="adj" fmla="val 529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51C2D9B-300D-4F74-64E9-B380350A027A}"/>
              </a:ext>
            </a:extLst>
          </p:cNvPr>
          <p:cNvSpPr txBox="1"/>
          <p:nvPr/>
        </p:nvSpPr>
        <p:spPr>
          <a:xfrm>
            <a:off x="842009" y="2042232"/>
            <a:ext cx="35280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b="1" u="sng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　ストーリー・メッセージの作成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1DD30A83-BF3B-9E09-C1DE-9B0E7DC8BC77}"/>
              </a:ext>
            </a:extLst>
          </p:cNvPr>
          <p:cNvSpPr txBox="1"/>
          <p:nvPr/>
        </p:nvSpPr>
        <p:spPr>
          <a:xfrm>
            <a:off x="842009" y="2329118"/>
            <a:ext cx="3528060" cy="125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担当者による的確な事業・戦略理解と言語化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資本市場を主なターゲットとして、基軸となるメッセージ、いわゆるエクイティストーリの構築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広報・採用・マーケ含めて、全社での発出メッセージの統一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2BDCD731-9A42-4A21-4838-0B366C528956}"/>
              </a:ext>
            </a:extLst>
          </p:cNvPr>
          <p:cNvSpPr/>
          <p:nvPr/>
        </p:nvSpPr>
        <p:spPr>
          <a:xfrm>
            <a:off x="5238750" y="2004133"/>
            <a:ext cx="3825241" cy="1890124"/>
          </a:xfrm>
          <a:prstGeom prst="roundRect">
            <a:avLst>
              <a:gd name="adj" fmla="val 529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5216043-0E6F-5954-7487-4B595606E334}"/>
              </a:ext>
            </a:extLst>
          </p:cNvPr>
          <p:cNvSpPr txBox="1"/>
          <p:nvPr/>
        </p:nvSpPr>
        <p:spPr>
          <a:xfrm>
            <a:off x="5314169" y="2042232"/>
            <a:ext cx="37604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b="1" u="sng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　外部と双方向コミュニケーションの実施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BEDCE5F-0F84-C151-ED55-53A531C69146}"/>
              </a:ext>
            </a:extLst>
          </p:cNvPr>
          <p:cNvSpPr txBox="1"/>
          <p:nvPr/>
        </p:nvSpPr>
        <p:spPr>
          <a:xfrm>
            <a:off x="5314169" y="2329118"/>
            <a:ext cx="3543319" cy="1494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取材、問い合わせ対応、説明会等を通じて、双方向コミュニケーションを実施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適時的確なメッセージ発信により、経営と市場関係者の情報格差の是正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b="1" u="sng" dirty="0">
                <a:solidFill>
                  <a:srgbClr val="C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市場からのフィードバックを直接収集し、期待値とギャップを把握</a:t>
            </a:r>
            <a:endParaRPr kumimoji="1" lang="en-US" altLang="ja-JP" sz="1200" b="1" u="sng" dirty="0">
              <a:solidFill>
                <a:srgbClr val="C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584694AD-581B-5367-8B5A-D0D885C6A4D7}"/>
              </a:ext>
            </a:extLst>
          </p:cNvPr>
          <p:cNvSpPr/>
          <p:nvPr/>
        </p:nvSpPr>
        <p:spPr>
          <a:xfrm>
            <a:off x="5228103" y="4229100"/>
            <a:ext cx="3825241" cy="2009775"/>
          </a:xfrm>
          <a:prstGeom prst="roundRect">
            <a:avLst>
              <a:gd name="adj" fmla="val 529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AD19D1F-3DA1-438A-59C2-BD415EB81FCA}"/>
              </a:ext>
            </a:extLst>
          </p:cNvPr>
          <p:cNvSpPr txBox="1"/>
          <p:nvPr/>
        </p:nvSpPr>
        <p:spPr>
          <a:xfrm>
            <a:off x="5303522" y="4267200"/>
            <a:ext cx="37604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b="1" u="sng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③　社内フィードバックの実施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DB1F5DB-3559-93B3-7A08-CC31D1D0E420}"/>
              </a:ext>
            </a:extLst>
          </p:cNvPr>
          <p:cNvSpPr txBox="1"/>
          <p:nvPr/>
        </p:nvSpPr>
        <p:spPr>
          <a:xfrm>
            <a:off x="5303522" y="4589254"/>
            <a:ext cx="3543319" cy="125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開示方針・内容に対する外部評価を経営陣にフィードバック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事業環境や競合他社の経営戦略・事業方針に関する社外の分析・情報は、関係する事業部門に共有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F5C2E367-9C70-AD2C-D112-F8F7501B2D3E}"/>
              </a:ext>
            </a:extLst>
          </p:cNvPr>
          <p:cNvSpPr/>
          <p:nvPr/>
        </p:nvSpPr>
        <p:spPr>
          <a:xfrm>
            <a:off x="755332" y="4213941"/>
            <a:ext cx="3614737" cy="2009775"/>
          </a:xfrm>
          <a:prstGeom prst="roundRect">
            <a:avLst>
              <a:gd name="adj" fmla="val 529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E20CA05A-BB0F-633F-708F-769E19893CBA}"/>
              </a:ext>
            </a:extLst>
          </p:cNvPr>
          <p:cNvSpPr txBox="1"/>
          <p:nvPr/>
        </p:nvSpPr>
        <p:spPr>
          <a:xfrm>
            <a:off x="830751" y="4252041"/>
            <a:ext cx="37604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④　経営判断、事業展開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2D0C690-A8AC-FDAC-F64C-BC20EB836ED7}"/>
              </a:ext>
            </a:extLst>
          </p:cNvPr>
          <p:cNvSpPr txBox="1"/>
          <p:nvPr/>
        </p:nvSpPr>
        <p:spPr>
          <a:xfrm>
            <a:off x="830751" y="4626847"/>
            <a:ext cx="3543319" cy="14948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経営陣が</a:t>
            </a: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のフィードバックを利用して、経営戦略のチューニング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情報開示への要望や評価に応じて、次回開示方針の策定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競合情報を利用して、事業の戦術・戦略のアップデート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二等辺三角形 18">
            <a:extLst>
              <a:ext uri="{FF2B5EF4-FFF2-40B4-BE49-F238E27FC236}">
                <a16:creationId xmlns:a16="http://schemas.microsoft.com/office/drawing/2014/main" id="{52E514F3-BF5F-4794-0F01-67731496464E}"/>
              </a:ext>
            </a:extLst>
          </p:cNvPr>
          <p:cNvSpPr/>
          <p:nvPr/>
        </p:nvSpPr>
        <p:spPr>
          <a:xfrm rot="5400000">
            <a:off x="4143100" y="2864723"/>
            <a:ext cx="1494896" cy="28859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solidFill>
              <a:srgbClr val="0037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二等辺三角形 19">
            <a:extLst>
              <a:ext uri="{FF2B5EF4-FFF2-40B4-BE49-F238E27FC236}">
                <a16:creationId xmlns:a16="http://schemas.microsoft.com/office/drawing/2014/main" id="{08B7CCB6-323E-ADF1-B13B-7F5F7D03872E}"/>
              </a:ext>
            </a:extLst>
          </p:cNvPr>
          <p:cNvSpPr/>
          <p:nvPr/>
        </p:nvSpPr>
        <p:spPr>
          <a:xfrm rot="10800000">
            <a:off x="6262756" y="3952362"/>
            <a:ext cx="1494896" cy="212872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solidFill>
              <a:srgbClr val="0037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二等辺三角形 20">
            <a:extLst>
              <a:ext uri="{FF2B5EF4-FFF2-40B4-BE49-F238E27FC236}">
                <a16:creationId xmlns:a16="http://schemas.microsoft.com/office/drawing/2014/main" id="{8312B60C-26CD-308F-F8FE-90AB6CE33AC0}"/>
              </a:ext>
            </a:extLst>
          </p:cNvPr>
          <p:cNvSpPr/>
          <p:nvPr/>
        </p:nvSpPr>
        <p:spPr>
          <a:xfrm rot="16200000" flipH="1">
            <a:off x="4124551" y="4899120"/>
            <a:ext cx="1494896" cy="325689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solidFill>
              <a:srgbClr val="0037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二等辺三角形 21">
            <a:extLst>
              <a:ext uri="{FF2B5EF4-FFF2-40B4-BE49-F238E27FC236}">
                <a16:creationId xmlns:a16="http://schemas.microsoft.com/office/drawing/2014/main" id="{AB96EAFE-AB31-1B5F-24BF-BED74F6AF39C}"/>
              </a:ext>
            </a:extLst>
          </p:cNvPr>
          <p:cNvSpPr/>
          <p:nvPr/>
        </p:nvSpPr>
        <p:spPr>
          <a:xfrm rot="10800000" flipV="1">
            <a:off x="1815252" y="3944339"/>
            <a:ext cx="1494896" cy="212872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solidFill>
              <a:srgbClr val="0037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019528D-84F9-0ECE-4098-68447E9875FB}"/>
              </a:ext>
            </a:extLst>
          </p:cNvPr>
          <p:cNvSpPr txBox="1"/>
          <p:nvPr/>
        </p:nvSpPr>
        <p:spPr>
          <a:xfrm>
            <a:off x="3900664" y="1667633"/>
            <a:ext cx="1800225" cy="395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ja-JP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kumimoji="1" lang="ja-JP" altLang="en-US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の役割</a:t>
            </a:r>
          </a:p>
        </p:txBody>
      </p:sp>
    </p:spTree>
    <p:extLst>
      <p:ext uri="{BB962C8B-B14F-4D97-AF65-F5344CB8AC3E}">
        <p14:creationId xmlns:p14="http://schemas.microsoft.com/office/powerpoint/2010/main" val="864852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72EF44B-B929-8982-2E4D-276542C72764}"/>
              </a:ext>
            </a:extLst>
          </p:cNvPr>
          <p:cNvSpPr txBox="1"/>
          <p:nvPr/>
        </p:nvSpPr>
        <p:spPr>
          <a:xfrm>
            <a:off x="755681" y="489653"/>
            <a:ext cx="5387944" cy="265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図表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4】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0" lang="en-US" altLang="ja-JP" sz="172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IR</a:t>
            </a:r>
            <a:r>
              <a:rPr kumimoji="0" lang="ja-JP" altLang="en-US" sz="172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サイトの重要性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6F05EBC-72BB-43B4-6887-8386F7F21534}"/>
              </a:ext>
            </a:extLst>
          </p:cNvPr>
          <p:cNvSpPr txBox="1"/>
          <p:nvPr/>
        </p:nvSpPr>
        <p:spPr>
          <a:xfrm>
            <a:off x="347540" y="952483"/>
            <a:ext cx="9034585" cy="876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just" defTabSz="34290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関連情報を集積する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サイトは、最も効率的に投資家に情報伝達する、最重要ツール</a:t>
            </a:r>
            <a:endParaRPr kumimoji="0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  <a:p>
            <a:pPr marL="171450" marR="0" lvl="0" indent="-171450" algn="just" defTabSz="34290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ja-JP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を強化するのであれば、</a:t>
            </a:r>
            <a:r>
              <a:rPr lang="ja-JP" altLang="en-US" sz="1200" b="1" u="sng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まずは</a:t>
            </a:r>
            <a:r>
              <a:rPr lang="en-US" altLang="ja-JP" sz="1200" b="1" u="sng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lang="ja-JP" altLang="en-US" sz="1200" b="1" u="sng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サイトを通じた公平開示の充実が優先課題</a:t>
            </a:r>
            <a:endParaRPr lang="en-US" altLang="ja-JP" sz="1200" b="1" u="sng" dirty="0">
              <a:solidFill>
                <a:srgbClr val="00377B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  <a:p>
            <a:pPr marL="171450" marR="0" lvl="0" indent="-171450" algn="just" defTabSz="34290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ja-JP" altLang="en-US" sz="12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中長期的に好影響があるため、しっかりとした</a:t>
            </a:r>
            <a:r>
              <a:rPr kumimoji="0" lang="en-US" altLang="ja-JP" sz="12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kumimoji="0" lang="ja-JP" altLang="en-US" sz="1200" i="0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サイト予算の獲得に挑みましょう</a:t>
            </a:r>
            <a:endParaRPr kumimoji="0" lang="en-US" altLang="ja-JP" sz="1200" i="0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</p:txBody>
      </p:sp>
      <p:graphicFrame>
        <p:nvGraphicFramePr>
          <p:cNvPr id="4" name="表 2">
            <a:extLst>
              <a:ext uri="{FF2B5EF4-FFF2-40B4-BE49-F238E27FC236}">
                <a16:creationId xmlns:a16="http://schemas.microsoft.com/office/drawing/2014/main" id="{C5BF1DEB-0F42-D6F8-6583-30C11601DE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5562439"/>
              </p:ext>
            </p:extLst>
          </p:nvPr>
        </p:nvGraphicFramePr>
        <p:xfrm>
          <a:off x="755678" y="1872848"/>
          <a:ext cx="8536369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1133">
                  <a:extLst>
                    <a:ext uri="{9D8B030D-6E8A-4147-A177-3AD203B41FA5}">
                      <a16:colId xmlns:a16="http://schemas.microsoft.com/office/drawing/2014/main" val="2510789420"/>
                    </a:ext>
                  </a:extLst>
                </a:gridCol>
                <a:gridCol w="3522618">
                  <a:extLst>
                    <a:ext uri="{9D8B030D-6E8A-4147-A177-3AD203B41FA5}">
                      <a16:colId xmlns:a16="http://schemas.microsoft.com/office/drawing/2014/main" val="768882434"/>
                    </a:ext>
                  </a:extLst>
                </a:gridCol>
                <a:gridCol w="3522618">
                  <a:extLst>
                    <a:ext uri="{9D8B030D-6E8A-4147-A177-3AD203B41FA5}">
                      <a16:colId xmlns:a16="http://schemas.microsoft.com/office/drawing/2014/main" val="990277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kumimoji="1" lang="ja-JP" altLang="en-US" sz="1100" b="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直接取材（</a:t>
                      </a:r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1on1</a:t>
                      </a:r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、スモール</a:t>
                      </a:r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Mtg</a:t>
                      </a:r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等）</a:t>
                      </a:r>
                      <a:endParaRPr kumimoji="1" lang="en-US" altLang="ja-JP" sz="11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1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kumimoji="1" lang="ja-JP" altLang="en-US" sz="11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サイト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46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8295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対応人数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機関投資家</a:t>
                      </a:r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</a:t>
                      </a:r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名</a:t>
                      </a:r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or </a:t>
                      </a:r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数名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機関投資家、個人投資家に加え、幅広いステークホルダーが利用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8391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8295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消費時間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１回当たり、</a:t>
                      </a:r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</a:t>
                      </a:r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時間＋取材準備時間</a:t>
                      </a:r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30</a:t>
                      </a:r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分程度</a:t>
                      </a:r>
                      <a:endParaRPr kumimoji="1" lang="en-US" altLang="ja-JP" sz="11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複数の</a:t>
                      </a:r>
                      <a:r>
                        <a:rPr kumimoji="1" lang="en-US" altLang="ja-JP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スタッフで対応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構築後は、個別対応は不要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081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時間的な制約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深夜・早朝、休日は難しい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1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24</a:t>
                      </a:r>
                      <a:r>
                        <a:rPr kumimoji="1" lang="ja-JP" altLang="en-US" sz="11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時間・３６５日対応可能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42174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提供情報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投資家の質問力により、質・量が変動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1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同一内容で、開示できる最大量を常時掲載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9618616"/>
                  </a:ext>
                </a:extLst>
              </a:tr>
            </a:tbl>
          </a:graphicData>
        </a:graphic>
      </p:graphicFrame>
      <p:sp>
        <p:nvSpPr>
          <p:cNvPr id="5" name="二等辺三角形 4">
            <a:extLst>
              <a:ext uri="{FF2B5EF4-FFF2-40B4-BE49-F238E27FC236}">
                <a16:creationId xmlns:a16="http://schemas.microsoft.com/office/drawing/2014/main" id="{6D191799-43B4-13DB-AFD4-A03F28C1F0D2}"/>
              </a:ext>
            </a:extLst>
          </p:cNvPr>
          <p:cNvSpPr/>
          <p:nvPr/>
        </p:nvSpPr>
        <p:spPr>
          <a:xfrm rot="10800000">
            <a:off x="3314706" y="3951866"/>
            <a:ext cx="3100251" cy="559174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0CA19ED0-AEC3-2F5E-6BD1-76C3D9AA1BD5}"/>
              </a:ext>
            </a:extLst>
          </p:cNvPr>
          <p:cNvSpPr txBox="1"/>
          <p:nvPr/>
        </p:nvSpPr>
        <p:spPr>
          <a:xfrm>
            <a:off x="1126950" y="4568137"/>
            <a:ext cx="7546781" cy="36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just" defTabSz="34290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1400" b="1" i="0" u="sng" strike="noStrike" kern="1200" cap="none" spc="0" normalizeH="0" baseline="0" noProof="0" dirty="0">
                <a:ln>
                  <a:noFill/>
                </a:ln>
                <a:solidFill>
                  <a:srgbClr val="00377B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国内外の幅広い投資家に、同時に最大量を、公平に情報開示するのが、</a:t>
            </a:r>
            <a:r>
              <a:rPr kumimoji="0" lang="en-US" altLang="ja-JP" sz="1400" b="1" i="0" u="sng" strike="noStrike" kern="1200" cap="none" spc="0" normalizeH="0" baseline="0" noProof="0" dirty="0">
                <a:ln>
                  <a:noFill/>
                </a:ln>
                <a:solidFill>
                  <a:srgbClr val="00377B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kumimoji="0" lang="ja-JP" altLang="en-US" sz="1400" b="1" i="0" u="sng" strike="noStrike" kern="1200" cap="none" spc="0" normalizeH="0" baseline="0" noProof="0" dirty="0">
                <a:ln>
                  <a:noFill/>
                </a:ln>
                <a:solidFill>
                  <a:srgbClr val="00377B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サイトである</a:t>
            </a:r>
            <a:endParaRPr kumimoji="0" lang="en-US" altLang="ja-JP" sz="1400" b="1" i="0" u="sng" strike="noStrike" kern="1200" cap="none" spc="0" normalizeH="0" baseline="0" noProof="0" dirty="0">
              <a:ln>
                <a:noFill/>
              </a:ln>
              <a:solidFill>
                <a:srgbClr val="00377B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8C1584B-939F-882E-43A6-0E88B97582CB}"/>
              </a:ext>
            </a:extLst>
          </p:cNvPr>
          <p:cNvSpPr txBox="1"/>
          <p:nvPr/>
        </p:nvSpPr>
        <p:spPr>
          <a:xfrm>
            <a:off x="1238599" y="5048856"/>
            <a:ext cx="424732" cy="1317906"/>
          </a:xfrm>
          <a:prstGeom prst="rect">
            <a:avLst/>
          </a:prstGeom>
          <a:solidFill>
            <a:srgbClr val="00377B"/>
          </a:solidFill>
        </p:spPr>
        <p:txBody>
          <a:bodyPr vert="eaVert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ja-JP" altLang="en-US" sz="12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目指す姿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2174898-A76C-40E8-F830-C1AFAFA8D0AC}"/>
              </a:ext>
            </a:extLst>
          </p:cNvPr>
          <p:cNvSpPr txBox="1"/>
          <p:nvPr/>
        </p:nvSpPr>
        <p:spPr>
          <a:xfrm>
            <a:off x="1848590" y="5048856"/>
            <a:ext cx="6818811" cy="1254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投資家目線でシンプル・わかりやすい・迷わない</a:t>
            </a: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Web UI/UX</a:t>
            </a: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投資判断に必要な情報を網羅し、継続的にコンテンツを更新・追加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日英で対応し、グローバルでの情報開示の公平性も担保</a:t>
            </a:r>
            <a:endParaRPr kumimoji="1" lang="en-US" altLang="ja-JP" sz="12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投資家に自社</a:t>
            </a:r>
            <a:r>
              <a:rPr kumimoji="1" lang="en-US" altLang="ja-JP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サイトを見てもらうことですでに分析が完結する、あるいはその後の個別取材が本質的なものとなり、取材の質が向上するのが理想形</a:t>
            </a:r>
          </a:p>
        </p:txBody>
      </p:sp>
    </p:spTree>
    <p:extLst>
      <p:ext uri="{BB962C8B-B14F-4D97-AF65-F5344CB8AC3E}">
        <p14:creationId xmlns:p14="http://schemas.microsoft.com/office/powerpoint/2010/main" val="31370336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A431974-FF85-15AC-3850-072B0D98AFA4}"/>
              </a:ext>
            </a:extLst>
          </p:cNvPr>
          <p:cNvSpPr txBox="1"/>
          <p:nvPr/>
        </p:nvSpPr>
        <p:spPr>
          <a:xfrm>
            <a:off x="755681" y="489653"/>
            <a:ext cx="3970496" cy="265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414772"/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図表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5】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業務　年表（３月末決算想定）</a:t>
            </a:r>
          </a:p>
        </p:txBody>
      </p:sp>
      <p:graphicFrame>
        <p:nvGraphicFramePr>
          <p:cNvPr id="3" name="表 4">
            <a:extLst>
              <a:ext uri="{FF2B5EF4-FFF2-40B4-BE49-F238E27FC236}">
                <a16:creationId xmlns:a16="http://schemas.microsoft.com/office/drawing/2014/main" id="{54A99FBB-BAAC-0E84-5478-D3FD0F5E4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960588"/>
              </p:ext>
            </p:extLst>
          </p:nvPr>
        </p:nvGraphicFramePr>
        <p:xfrm>
          <a:off x="180974" y="1682045"/>
          <a:ext cx="9527472" cy="427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7912">
                  <a:extLst>
                    <a:ext uri="{9D8B030D-6E8A-4147-A177-3AD203B41FA5}">
                      <a16:colId xmlns:a16="http://schemas.microsoft.com/office/drawing/2014/main" val="3855079465"/>
                    </a:ext>
                  </a:extLst>
                </a:gridCol>
                <a:gridCol w="1587912">
                  <a:extLst>
                    <a:ext uri="{9D8B030D-6E8A-4147-A177-3AD203B41FA5}">
                      <a16:colId xmlns:a16="http://schemas.microsoft.com/office/drawing/2014/main" val="4208456864"/>
                    </a:ext>
                  </a:extLst>
                </a:gridCol>
                <a:gridCol w="1587912">
                  <a:extLst>
                    <a:ext uri="{9D8B030D-6E8A-4147-A177-3AD203B41FA5}">
                      <a16:colId xmlns:a16="http://schemas.microsoft.com/office/drawing/2014/main" val="3587887008"/>
                    </a:ext>
                  </a:extLst>
                </a:gridCol>
                <a:gridCol w="1587912">
                  <a:extLst>
                    <a:ext uri="{9D8B030D-6E8A-4147-A177-3AD203B41FA5}">
                      <a16:colId xmlns:a16="http://schemas.microsoft.com/office/drawing/2014/main" val="3434381885"/>
                    </a:ext>
                  </a:extLst>
                </a:gridCol>
                <a:gridCol w="1587912">
                  <a:extLst>
                    <a:ext uri="{9D8B030D-6E8A-4147-A177-3AD203B41FA5}">
                      <a16:colId xmlns:a16="http://schemas.microsoft.com/office/drawing/2014/main" val="2879950986"/>
                    </a:ext>
                  </a:extLst>
                </a:gridCol>
                <a:gridCol w="1587912">
                  <a:extLst>
                    <a:ext uri="{9D8B030D-6E8A-4147-A177-3AD203B41FA5}">
                      <a16:colId xmlns:a16="http://schemas.microsoft.com/office/drawing/2014/main" val="281690751"/>
                    </a:ext>
                  </a:extLst>
                </a:gridCol>
              </a:tblGrid>
              <a:tr h="36996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１月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２月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３月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４月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５月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６月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373376"/>
                  </a:ext>
                </a:extLst>
              </a:tr>
              <a:tr h="1799079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取材は受けない、沈黙期間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決算準備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業績に言及しないイベント開催</a:t>
                      </a:r>
                      <a:endParaRPr kumimoji="1" lang="en-US" altLang="ja-JP" sz="1200" b="1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来期部門予算策定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3Q</a:t>
                      </a: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決算開示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説明会開催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機関投資家取材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FF0000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海外ロードショー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機関投資家取材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自社イベント開催</a:t>
                      </a:r>
                      <a:endParaRPr kumimoji="1" lang="en-US" altLang="ja-JP" sz="1200" b="1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他社イベント参加</a:t>
                      </a:r>
                      <a:endParaRPr kumimoji="1" lang="en-US" altLang="ja-JP" sz="1200" b="1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沈黙期間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決算準備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業績に言及しないイベント開催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通期決算開示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説明会開催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機関投資家取材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FF0000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海外ロードショー</a:t>
                      </a:r>
                      <a:endParaRPr kumimoji="1" lang="en-US" altLang="ja-JP" sz="1200" b="1" dirty="0">
                        <a:solidFill>
                          <a:srgbClr val="FF0000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招集通知作成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株主総会準備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招集通知開示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総会開催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有報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成長可能性資料（グロース）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機関投資家取材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イベント参加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9747032"/>
                  </a:ext>
                </a:extLst>
              </a:tr>
              <a:tr h="30296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７月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８月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９月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11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12</a:t>
                      </a:r>
                      <a:r>
                        <a:rPr kumimoji="1" lang="ja-JP" altLang="en-US" sz="1200" b="1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9362"/>
                  </a:ext>
                </a:extLst>
              </a:tr>
              <a:tr h="1799079"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沈黙期間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決算準備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業績に言及しないイベント開催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1Q</a:t>
                      </a: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決算開示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説明会開催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機関投資家取材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FF0000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海外ロードショー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機関投資家取材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自社イベント開催</a:t>
                      </a:r>
                      <a:endParaRPr kumimoji="1" lang="en-US" altLang="ja-JP" sz="1200" b="1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他社イベント参加</a:t>
                      </a:r>
                      <a:endParaRPr kumimoji="1" lang="en-US" altLang="ja-JP" sz="1200" b="1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統合報告書開示</a:t>
                      </a:r>
                      <a:endParaRPr kumimoji="1" lang="en-US" altLang="ja-JP" sz="1200" b="1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沈黙期間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決算準備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業績に言及しないイベント開催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2Q</a:t>
                      </a: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決算開示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説明会開催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機関投資家取材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FF0000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海外ロードショー</a:t>
                      </a:r>
                      <a:endParaRPr kumimoji="1" lang="en-US" altLang="ja-JP" sz="1200" b="1" dirty="0">
                        <a:solidFill>
                          <a:srgbClr val="FF0000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招集通知作成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機関投資家取材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自社イベント開催</a:t>
                      </a:r>
                      <a:endParaRPr kumimoji="1" lang="en-US" altLang="ja-JP" sz="1200" b="1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kumimoji="1" lang="ja-JP" altLang="en-US" sz="1200" b="1" dirty="0">
                          <a:solidFill>
                            <a:srgbClr val="00377B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他社イベント参加</a:t>
                      </a:r>
                      <a:endParaRPr kumimoji="1" lang="en-US" altLang="ja-JP" sz="1200" b="1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1703555"/>
                  </a:ext>
                </a:extLst>
              </a:tr>
            </a:tbl>
          </a:graphicData>
        </a:graphic>
      </p:graphicFrame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989CDDA0-1144-D918-FA16-730591BD7A28}"/>
              </a:ext>
            </a:extLst>
          </p:cNvPr>
          <p:cNvSpPr/>
          <p:nvPr/>
        </p:nvSpPr>
        <p:spPr>
          <a:xfrm>
            <a:off x="352425" y="3552256"/>
            <a:ext cx="9201150" cy="26532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随時、適時開示、個人投資家問い合わせ、外部コミュニケーション、内部コミュニケーション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7D7F66DC-5B2D-25A1-CF87-FC1ADFB038CE}"/>
              </a:ext>
            </a:extLst>
          </p:cNvPr>
          <p:cNvSpPr/>
          <p:nvPr/>
        </p:nvSpPr>
        <p:spPr>
          <a:xfrm>
            <a:off x="352425" y="5467351"/>
            <a:ext cx="9201150" cy="26532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随時、適時開示、個人投資家問い合わせ、外部コミュニケーション、内部コミュニケーション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69471DD-47D0-C02C-3BCD-A4EDE3091FDB}"/>
              </a:ext>
            </a:extLst>
          </p:cNvPr>
          <p:cNvSpPr txBox="1"/>
          <p:nvPr/>
        </p:nvSpPr>
        <p:spPr>
          <a:xfrm>
            <a:off x="265067" y="5905517"/>
            <a:ext cx="6562725" cy="77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赤文字：プライム</a:t>
            </a:r>
            <a:r>
              <a:rPr kumimoji="1" lang="en-US" altLang="ja-JP" sz="12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kumimoji="1" lang="ja-JP" altLang="en-US" sz="1200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優良企業</a:t>
            </a:r>
            <a:endParaRPr kumimoji="1" lang="en-US" altLang="ja-JP" sz="1200" dirty="0">
              <a:solidFill>
                <a:srgbClr val="FF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青文字：標準的に</a:t>
            </a:r>
            <a:r>
              <a:rPr kumimoji="1" lang="en-US" altLang="ja-JP" sz="1200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IR</a:t>
            </a:r>
            <a:r>
              <a:rPr kumimoji="1" lang="ja-JP" altLang="en-US" sz="1200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注力している企業以上</a:t>
            </a:r>
            <a:endParaRPr kumimoji="1" lang="en-US" altLang="ja-JP" sz="1200" dirty="0">
              <a:solidFill>
                <a:srgbClr val="00377B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171450" indent="-1714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kumimoji="1" lang="ja-JP" altLang="en-US" sz="12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沈黙期間での非業績関連イベント開催は、会社判断によりまちまち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00DA694-3818-D62E-FF92-6A632C0C675B}"/>
              </a:ext>
            </a:extLst>
          </p:cNvPr>
          <p:cNvSpPr txBox="1"/>
          <p:nvPr/>
        </p:nvSpPr>
        <p:spPr>
          <a:xfrm>
            <a:off x="347540" y="952483"/>
            <a:ext cx="9320335" cy="599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 defTabSz="34290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en-US" altLang="ja-JP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のトップ優良企業での年間スケジュールモデル</a:t>
            </a:r>
            <a:endParaRPr kumimoji="0"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  <a:p>
            <a:pPr marL="171450" indent="-171450" algn="just" defTabSz="34290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小型企業では「色付きのイベント」を実施しない</a:t>
            </a:r>
            <a:endParaRPr kumimoji="0"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5695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7AB8542B-101D-B282-6EDC-9A72315BA8F5}"/>
              </a:ext>
            </a:extLst>
          </p:cNvPr>
          <p:cNvSpPr txBox="1"/>
          <p:nvPr/>
        </p:nvSpPr>
        <p:spPr>
          <a:xfrm>
            <a:off x="755680" y="489653"/>
            <a:ext cx="7369417" cy="265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414772"/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図表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6】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四半期での決算業務プロセス詳細（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末決算会社、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2Q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の場合）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6A0BE35F-062A-6B72-FB95-B043FBA1E56C}"/>
              </a:ext>
            </a:extLst>
          </p:cNvPr>
          <p:cNvSpPr txBox="1"/>
          <p:nvPr/>
        </p:nvSpPr>
        <p:spPr>
          <a:xfrm>
            <a:off x="347540" y="952483"/>
            <a:ext cx="9034585" cy="876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 defTabSz="34290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概ね</a:t>
            </a:r>
            <a:r>
              <a:rPr kumimoji="0" lang="en-US" altLang="ja-JP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2</a:t>
            </a: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週間単位の決算業務日程のモデルです</a:t>
            </a:r>
            <a:endParaRPr kumimoji="0"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  <a:p>
            <a:pPr marL="171450" indent="-171450" algn="just" defTabSz="34290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全</a:t>
            </a:r>
            <a:r>
              <a:rPr kumimoji="0" lang="en-US" altLang="ja-JP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5</a:t>
            </a: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回の決算</a:t>
            </a:r>
            <a:r>
              <a:rPr kumimoji="0" lang="en-US" altLang="ja-JP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Mtg</a:t>
            </a: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（キックオフ、本編</a:t>
            </a:r>
            <a:r>
              <a:rPr kumimoji="0" lang="en-US" altLang="ja-JP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3</a:t>
            </a:r>
            <a:r>
              <a:rPr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回、直前</a:t>
            </a:r>
            <a:r>
              <a:rPr lang="en-US" altLang="ja-JP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1</a:t>
            </a:r>
            <a:r>
              <a:rPr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回予備枠）で、議論と意思統一をはかります</a:t>
            </a:r>
            <a:endParaRPr kumimoji="0"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  <a:p>
            <a:pPr marL="171450" indent="-171450" algn="just" defTabSz="342908">
              <a:lnSpc>
                <a:spcPct val="150000"/>
              </a:lnSpc>
              <a:buFont typeface="Arial" panose="020B0604020202020204" pitchFamily="34" charset="0"/>
              <a:buChar char="•"/>
            </a:pPr>
            <a:endParaRPr kumimoji="0"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1C7C0C77-00CE-DECE-1E01-A88E03E9B0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140555"/>
              </p:ext>
            </p:extLst>
          </p:nvPr>
        </p:nvGraphicFramePr>
        <p:xfrm>
          <a:off x="180975" y="1909529"/>
          <a:ext cx="9601200" cy="362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0150">
                  <a:extLst>
                    <a:ext uri="{9D8B030D-6E8A-4147-A177-3AD203B41FA5}">
                      <a16:colId xmlns:a16="http://schemas.microsoft.com/office/drawing/2014/main" val="3855079465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4208456864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3587887008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3434381885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2879950986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281690751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1767687129"/>
                    </a:ext>
                  </a:extLst>
                </a:gridCol>
                <a:gridCol w="1200150">
                  <a:extLst>
                    <a:ext uri="{9D8B030D-6E8A-4147-A177-3AD203B41FA5}">
                      <a16:colId xmlns:a16="http://schemas.microsoft.com/office/drawing/2014/main" val="1201046937"/>
                    </a:ext>
                  </a:extLst>
                </a:gridCol>
              </a:tblGrid>
              <a:tr h="35910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月上旬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月中旬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10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月下旬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11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月上旬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11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月中旬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11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月下旬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12</a:t>
                      </a: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373376"/>
                  </a:ext>
                </a:extLst>
              </a:tr>
              <a:tr h="37959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決算数値作成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9747032"/>
                  </a:ext>
                </a:extLst>
              </a:tr>
              <a:tr h="37959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短信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半期報告書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331340"/>
                  </a:ext>
                </a:extLst>
              </a:tr>
              <a:tr h="37959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決算説明資料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92518"/>
                  </a:ext>
                </a:extLst>
              </a:tr>
              <a:tr h="37959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説明会運営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66464"/>
                  </a:ext>
                </a:extLst>
              </a:tr>
              <a:tr h="37959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動画・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スクリプト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246280"/>
                  </a:ext>
                </a:extLst>
              </a:tr>
              <a:tr h="37959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機関投資家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8072115"/>
                  </a:ext>
                </a:extLst>
              </a:tr>
              <a:tr h="37959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個人投資家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1850205"/>
                  </a:ext>
                </a:extLst>
              </a:tr>
              <a:tr h="37959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適時開示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臨時報告書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9237527"/>
                  </a:ext>
                </a:extLst>
              </a:tr>
            </a:tbl>
          </a:graphicData>
        </a:graphic>
      </p:graphicFrame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2AD28A06-611A-D31F-D709-DC78E7CE12C0}"/>
              </a:ext>
            </a:extLst>
          </p:cNvPr>
          <p:cNvSpPr/>
          <p:nvPr/>
        </p:nvSpPr>
        <p:spPr>
          <a:xfrm>
            <a:off x="2667000" y="2276251"/>
            <a:ext cx="1076325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１８日頃に財務</a:t>
            </a:r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</a:t>
            </a:r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表ドラフトがそろう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653F6D51-09D7-345E-965B-A08213002445}"/>
              </a:ext>
            </a:extLst>
          </p:cNvPr>
          <p:cNvSpPr/>
          <p:nvPr/>
        </p:nvSpPr>
        <p:spPr>
          <a:xfrm>
            <a:off x="4505324" y="2275753"/>
            <a:ext cx="1076325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数値確定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860C0A02-8CF4-AA6D-FA56-5767ACBB7657}"/>
              </a:ext>
            </a:extLst>
          </p:cNvPr>
          <p:cNvSpPr/>
          <p:nvPr/>
        </p:nvSpPr>
        <p:spPr>
          <a:xfrm>
            <a:off x="2666999" y="2669110"/>
            <a:ext cx="1076325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上記数値で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一旦作成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534ED267-3404-88E6-315F-1C6F6B202403}"/>
              </a:ext>
            </a:extLst>
          </p:cNvPr>
          <p:cNvSpPr/>
          <p:nvPr/>
        </p:nvSpPr>
        <p:spPr>
          <a:xfrm>
            <a:off x="3829050" y="2669110"/>
            <a:ext cx="1076325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微調整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24CA2F02-6ADD-242C-9E26-F27116C3954D}"/>
              </a:ext>
            </a:extLst>
          </p:cNvPr>
          <p:cNvSpPr/>
          <p:nvPr/>
        </p:nvSpPr>
        <p:spPr>
          <a:xfrm>
            <a:off x="5019677" y="2669110"/>
            <a:ext cx="1076325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英文短信作成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A84BBB7C-709D-99B5-8B90-6E926E988D96}"/>
              </a:ext>
            </a:extLst>
          </p:cNvPr>
          <p:cNvSpPr/>
          <p:nvPr/>
        </p:nvSpPr>
        <p:spPr>
          <a:xfrm>
            <a:off x="6257924" y="2669110"/>
            <a:ext cx="1076325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14</a:t>
            </a:r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日までに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開示</a:t>
            </a: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5B44E694-4438-9E00-DF85-1BE581953531}"/>
              </a:ext>
            </a:extLst>
          </p:cNvPr>
          <p:cNvSpPr/>
          <p:nvPr/>
        </p:nvSpPr>
        <p:spPr>
          <a:xfrm>
            <a:off x="1306476" y="3126310"/>
            <a:ext cx="1285875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社長とキックオフ</a:t>
            </a:r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Mtg</a:t>
            </a: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方針・開示案件確認</a:t>
            </a: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23C62714-C08F-51DC-ED09-264FDDDD89E6}"/>
              </a:ext>
            </a:extLst>
          </p:cNvPr>
          <p:cNvSpPr/>
          <p:nvPr/>
        </p:nvSpPr>
        <p:spPr>
          <a:xfrm>
            <a:off x="2628899" y="3126310"/>
            <a:ext cx="820699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数字以外を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作成先行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F409510B-5EF0-C850-8DE2-C47BD8AB306F}"/>
              </a:ext>
            </a:extLst>
          </p:cNvPr>
          <p:cNvSpPr/>
          <p:nvPr/>
        </p:nvSpPr>
        <p:spPr>
          <a:xfrm>
            <a:off x="3516272" y="3126310"/>
            <a:ext cx="2579730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数値込みで３回社長</a:t>
            </a:r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Mtg+</a:t>
            </a:r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直前に予備</a:t>
            </a:r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回</a:t>
            </a: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C4D99579-CE13-E72D-FF6F-6EFFDE141F39}"/>
              </a:ext>
            </a:extLst>
          </p:cNvPr>
          <p:cNvSpPr/>
          <p:nvPr/>
        </p:nvSpPr>
        <p:spPr>
          <a:xfrm>
            <a:off x="5570378" y="3195319"/>
            <a:ext cx="638563" cy="324348"/>
          </a:xfrm>
          <a:prstGeom prst="roundRect">
            <a:avLst/>
          </a:prstGeom>
          <a:solidFill>
            <a:srgbClr val="00377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英文作成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FC739975-FA73-66F7-BDA7-7C5B97A876DA}"/>
              </a:ext>
            </a:extLst>
          </p:cNvPr>
          <p:cNvSpPr/>
          <p:nvPr/>
        </p:nvSpPr>
        <p:spPr>
          <a:xfrm>
            <a:off x="6257923" y="3124199"/>
            <a:ext cx="1076325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14</a:t>
            </a:r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日までに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開示</a:t>
            </a: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0F34F75A-D7E1-0A1E-0BF7-7240C5E4AECA}"/>
              </a:ext>
            </a:extLst>
          </p:cNvPr>
          <p:cNvSpPr/>
          <p:nvPr/>
        </p:nvSpPr>
        <p:spPr>
          <a:xfrm>
            <a:off x="1295402" y="3519667"/>
            <a:ext cx="1295396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リアル会場の場合は、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半年前には設定済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03E8BDEE-150E-8D4B-E20C-376D3288003D}"/>
              </a:ext>
            </a:extLst>
          </p:cNvPr>
          <p:cNvSpPr/>
          <p:nvPr/>
        </p:nvSpPr>
        <p:spPr>
          <a:xfrm>
            <a:off x="6239824" y="3519667"/>
            <a:ext cx="1152526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リハーサル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本番開催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64385B5D-6136-C29A-84E1-0A032A9E52F9}"/>
              </a:ext>
            </a:extLst>
          </p:cNvPr>
          <p:cNvSpPr/>
          <p:nvPr/>
        </p:nvSpPr>
        <p:spPr>
          <a:xfrm>
            <a:off x="6239824" y="3915135"/>
            <a:ext cx="1152526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14</a:t>
            </a:r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日、和文動画</a:t>
            </a:r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Up</a:t>
            </a:r>
            <a:endParaRPr kumimoji="1" lang="ja-JP" altLang="en-US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668952D3-5289-4C85-BB47-9909ED304C11}"/>
              </a:ext>
            </a:extLst>
          </p:cNvPr>
          <p:cNvSpPr/>
          <p:nvPr/>
        </p:nvSpPr>
        <p:spPr>
          <a:xfrm>
            <a:off x="7434735" y="3915135"/>
            <a:ext cx="1280637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和文スクリプト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英文動画・スクリプト</a:t>
            </a:r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Up</a:t>
            </a:r>
            <a:endParaRPr kumimoji="1" lang="ja-JP" altLang="en-US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18F83CE6-9E93-AFD3-BBFB-CD79313051F8}"/>
              </a:ext>
            </a:extLst>
          </p:cNvPr>
          <p:cNvSpPr/>
          <p:nvPr/>
        </p:nvSpPr>
        <p:spPr>
          <a:xfrm>
            <a:off x="7434735" y="4317955"/>
            <a:ext cx="2290289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取材対応・イベント参加</a:t>
            </a:r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FF0E2147-B36F-8B40-B2FF-DCFC394B1BDD}"/>
              </a:ext>
            </a:extLst>
          </p:cNvPr>
          <p:cNvSpPr/>
          <p:nvPr/>
        </p:nvSpPr>
        <p:spPr>
          <a:xfrm>
            <a:off x="7434734" y="4720775"/>
            <a:ext cx="2290289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個人問い合わせは随時対応</a:t>
            </a:r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817D6064-2D84-42C9-B0FC-3CA3BABBF78E}"/>
              </a:ext>
            </a:extLst>
          </p:cNvPr>
          <p:cNvSpPr/>
          <p:nvPr/>
        </p:nvSpPr>
        <p:spPr>
          <a:xfrm>
            <a:off x="2590798" y="5186895"/>
            <a:ext cx="1152526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決算同時開示案件の検討</a:t>
            </a:r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EA07DEF8-2424-B057-06C3-4FB9A2ECDA95}"/>
              </a:ext>
            </a:extLst>
          </p:cNvPr>
          <p:cNvSpPr/>
          <p:nvPr/>
        </p:nvSpPr>
        <p:spPr>
          <a:xfrm>
            <a:off x="3829048" y="5192165"/>
            <a:ext cx="2276478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ドラフト作成</a:t>
            </a: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23C5F5E2-B402-E159-47A1-8AD2C48464AB}"/>
              </a:ext>
            </a:extLst>
          </p:cNvPr>
          <p:cNvSpPr/>
          <p:nvPr/>
        </p:nvSpPr>
        <p:spPr>
          <a:xfrm>
            <a:off x="5334003" y="5261174"/>
            <a:ext cx="857247" cy="324348"/>
          </a:xfrm>
          <a:prstGeom prst="roundRect">
            <a:avLst/>
          </a:prstGeom>
          <a:solidFill>
            <a:srgbClr val="00377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英文作成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後発事象作成</a:t>
            </a:r>
          </a:p>
        </p:txBody>
      </p:sp>
      <p:sp>
        <p:nvSpPr>
          <p:cNvPr id="25" name="四角形: 角を丸くする 24">
            <a:extLst>
              <a:ext uri="{FF2B5EF4-FFF2-40B4-BE49-F238E27FC236}">
                <a16:creationId xmlns:a16="http://schemas.microsoft.com/office/drawing/2014/main" id="{AFB0F3AC-C09C-0908-9A64-206E5AB3867D}"/>
              </a:ext>
            </a:extLst>
          </p:cNvPr>
          <p:cNvSpPr/>
          <p:nvPr/>
        </p:nvSpPr>
        <p:spPr>
          <a:xfrm>
            <a:off x="6238871" y="5171970"/>
            <a:ext cx="1152526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14</a:t>
            </a:r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日開示</a:t>
            </a:r>
          </a:p>
        </p:txBody>
      </p: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B03FBB2B-47E9-969B-2394-F5CD80A263CA}"/>
              </a:ext>
            </a:extLst>
          </p:cNvPr>
          <p:cNvSpPr/>
          <p:nvPr/>
        </p:nvSpPr>
        <p:spPr>
          <a:xfrm>
            <a:off x="7453781" y="5171970"/>
            <a:ext cx="2271242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以降随時判断</a:t>
            </a:r>
          </a:p>
        </p:txBody>
      </p:sp>
      <p:sp>
        <p:nvSpPr>
          <p:cNvPr id="27" name="四角形: 角を丸くする 26">
            <a:extLst>
              <a:ext uri="{FF2B5EF4-FFF2-40B4-BE49-F238E27FC236}">
                <a16:creationId xmlns:a16="http://schemas.microsoft.com/office/drawing/2014/main" id="{09D9412E-644D-A6EA-F188-6DD09768746B}"/>
              </a:ext>
            </a:extLst>
          </p:cNvPr>
          <p:cNvSpPr/>
          <p:nvPr/>
        </p:nvSpPr>
        <p:spPr>
          <a:xfrm>
            <a:off x="6191250" y="1838599"/>
            <a:ext cx="1238248" cy="3746923"/>
          </a:xfrm>
          <a:prstGeom prst="roundRect">
            <a:avLst/>
          </a:prstGeom>
          <a:noFill/>
          <a:ln w="28575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n>
                <a:solidFill>
                  <a:schemeClr val="accent3"/>
                </a:solidFill>
                <a:prstDash val="sysDash"/>
              </a:ln>
              <a:noFill/>
            </a:endParaRPr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761B97CB-0A10-97BD-B613-BA5F01C39D92}"/>
              </a:ext>
            </a:extLst>
          </p:cNvPr>
          <p:cNvSpPr/>
          <p:nvPr/>
        </p:nvSpPr>
        <p:spPr>
          <a:xfrm>
            <a:off x="6877047" y="1798868"/>
            <a:ext cx="600077" cy="220706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開示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BA51C74D-3F6D-CDB4-979E-A48075D724F8}"/>
              </a:ext>
            </a:extLst>
          </p:cNvPr>
          <p:cNvSpPr txBox="1"/>
          <p:nvPr/>
        </p:nvSpPr>
        <p:spPr>
          <a:xfrm>
            <a:off x="2843310" y="4503450"/>
            <a:ext cx="2062065" cy="2777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ja-JP" altLang="en-US" sz="11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沈黙期間につき対応不可</a:t>
            </a:r>
          </a:p>
        </p:txBody>
      </p:sp>
    </p:spTree>
    <p:extLst>
      <p:ext uri="{BB962C8B-B14F-4D97-AF65-F5344CB8AC3E}">
        <p14:creationId xmlns:p14="http://schemas.microsoft.com/office/powerpoint/2010/main" val="1461826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68F374B2-20CD-59B1-FADF-7C4C2CFF5987}"/>
              </a:ext>
            </a:extLst>
          </p:cNvPr>
          <p:cNvSpPr txBox="1"/>
          <p:nvPr/>
        </p:nvSpPr>
        <p:spPr>
          <a:xfrm>
            <a:off x="755680" y="489653"/>
            <a:ext cx="7360709" cy="265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defTabSz="414772"/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図表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7】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決算開示直前での業務プロセス詳細（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末決算会社、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2Q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の場合）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0D496E3-D873-128E-6C6B-D4E0D16EAE3F}"/>
              </a:ext>
            </a:extLst>
          </p:cNvPr>
          <p:cNvSpPr txBox="1"/>
          <p:nvPr/>
        </p:nvSpPr>
        <p:spPr>
          <a:xfrm>
            <a:off x="347540" y="952483"/>
            <a:ext cx="9034585" cy="599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 defTabSz="34290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kumimoji="0"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リスクが顕在化しても安定的に決算開示まで到達するための、理想的なタイムスケジュールです</a:t>
            </a:r>
            <a:endParaRPr kumimoji="0"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  <a:p>
            <a:pPr marL="171450" indent="-171450" algn="just" defTabSz="34290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開示の３営業日前までに東証確認を終え、残りは数値・日英・資料間整合性チェックに集中できる体制を組みましょう</a:t>
            </a:r>
            <a:endParaRPr kumimoji="0" lang="en-US" altLang="ja-JP" sz="12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</p:txBody>
      </p:sp>
      <p:graphicFrame>
        <p:nvGraphicFramePr>
          <p:cNvPr id="4" name="表 4">
            <a:extLst>
              <a:ext uri="{FF2B5EF4-FFF2-40B4-BE49-F238E27FC236}">
                <a16:creationId xmlns:a16="http://schemas.microsoft.com/office/drawing/2014/main" id="{3E8F523E-5257-C760-54D5-E45BE926E2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892189"/>
              </p:ext>
            </p:extLst>
          </p:nvPr>
        </p:nvGraphicFramePr>
        <p:xfrm>
          <a:off x="180975" y="1709230"/>
          <a:ext cx="9571830" cy="4485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7183">
                  <a:extLst>
                    <a:ext uri="{9D8B030D-6E8A-4147-A177-3AD203B41FA5}">
                      <a16:colId xmlns:a16="http://schemas.microsoft.com/office/drawing/2014/main" val="3108433479"/>
                    </a:ext>
                  </a:extLst>
                </a:gridCol>
                <a:gridCol w="957183">
                  <a:extLst>
                    <a:ext uri="{9D8B030D-6E8A-4147-A177-3AD203B41FA5}">
                      <a16:colId xmlns:a16="http://schemas.microsoft.com/office/drawing/2014/main" val="3855079465"/>
                    </a:ext>
                  </a:extLst>
                </a:gridCol>
                <a:gridCol w="957183">
                  <a:extLst>
                    <a:ext uri="{9D8B030D-6E8A-4147-A177-3AD203B41FA5}">
                      <a16:colId xmlns:a16="http://schemas.microsoft.com/office/drawing/2014/main" val="345766766"/>
                    </a:ext>
                  </a:extLst>
                </a:gridCol>
                <a:gridCol w="957183">
                  <a:extLst>
                    <a:ext uri="{9D8B030D-6E8A-4147-A177-3AD203B41FA5}">
                      <a16:colId xmlns:a16="http://schemas.microsoft.com/office/drawing/2014/main" val="4208456864"/>
                    </a:ext>
                  </a:extLst>
                </a:gridCol>
                <a:gridCol w="957183">
                  <a:extLst>
                    <a:ext uri="{9D8B030D-6E8A-4147-A177-3AD203B41FA5}">
                      <a16:colId xmlns:a16="http://schemas.microsoft.com/office/drawing/2014/main" val="3587887008"/>
                    </a:ext>
                  </a:extLst>
                </a:gridCol>
                <a:gridCol w="957183">
                  <a:extLst>
                    <a:ext uri="{9D8B030D-6E8A-4147-A177-3AD203B41FA5}">
                      <a16:colId xmlns:a16="http://schemas.microsoft.com/office/drawing/2014/main" val="3434381885"/>
                    </a:ext>
                  </a:extLst>
                </a:gridCol>
                <a:gridCol w="957183">
                  <a:extLst>
                    <a:ext uri="{9D8B030D-6E8A-4147-A177-3AD203B41FA5}">
                      <a16:colId xmlns:a16="http://schemas.microsoft.com/office/drawing/2014/main" val="2879950986"/>
                    </a:ext>
                  </a:extLst>
                </a:gridCol>
                <a:gridCol w="957183">
                  <a:extLst>
                    <a:ext uri="{9D8B030D-6E8A-4147-A177-3AD203B41FA5}">
                      <a16:colId xmlns:a16="http://schemas.microsoft.com/office/drawing/2014/main" val="281690751"/>
                    </a:ext>
                  </a:extLst>
                </a:gridCol>
                <a:gridCol w="957183">
                  <a:extLst>
                    <a:ext uri="{9D8B030D-6E8A-4147-A177-3AD203B41FA5}">
                      <a16:colId xmlns:a16="http://schemas.microsoft.com/office/drawing/2014/main" val="1767687129"/>
                    </a:ext>
                  </a:extLst>
                </a:gridCol>
                <a:gridCol w="957183">
                  <a:extLst>
                    <a:ext uri="{9D8B030D-6E8A-4147-A177-3AD203B41FA5}">
                      <a16:colId xmlns:a16="http://schemas.microsoft.com/office/drawing/2014/main" val="1201046937"/>
                    </a:ext>
                  </a:extLst>
                </a:gridCol>
              </a:tblGrid>
              <a:tr h="42937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7E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前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2954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６</a:t>
                      </a:r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E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前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５</a:t>
                      </a:r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E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前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４</a:t>
                      </a:r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E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前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３</a:t>
                      </a:r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E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前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2E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前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1E</a:t>
                      </a:r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前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決算開示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翌日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7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373376"/>
                  </a:ext>
                </a:extLst>
              </a:tr>
              <a:tr h="45386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決算数値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39747032"/>
                  </a:ext>
                </a:extLst>
              </a:tr>
              <a:tr h="546663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和文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短信・半報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9331340"/>
                  </a:ext>
                </a:extLst>
              </a:tr>
              <a:tr h="597490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英文短信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22492518"/>
                  </a:ext>
                </a:extLst>
              </a:tr>
              <a:tr h="546663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和文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決算資料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4966464"/>
                  </a:ext>
                </a:extLst>
              </a:tr>
              <a:tr h="546663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英文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決算資料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4246280"/>
                  </a:ext>
                </a:extLst>
              </a:tr>
              <a:tr h="45386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社内</a:t>
                      </a:r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FAQ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8072115"/>
                  </a:ext>
                </a:extLst>
              </a:tr>
              <a:tr h="45386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説明会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1850205"/>
                  </a:ext>
                </a:extLst>
              </a:tr>
              <a:tr h="453866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動画</a:t>
                      </a:r>
                      <a:endParaRPr kumimoji="1" lang="en-US" altLang="ja-JP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ja-JP" altLang="en-US" sz="1200" dirty="0">
                          <a:solidFill>
                            <a:schemeClr val="tx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書き起こし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accent3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kumimoji="1" lang="en-US" altLang="ja-JP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chemeClr val="tx1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endParaRPr kumimoji="1" lang="ja-JP" altLang="en-US" sz="1200" dirty="0">
                        <a:solidFill>
                          <a:srgbClr val="00377B"/>
                        </a:solidFill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843297"/>
                  </a:ext>
                </a:extLst>
              </a:tr>
            </a:tbl>
          </a:graphicData>
        </a:graphic>
      </p:graphicFrame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9395E91-AC41-62E8-21E2-6E7102BFDAF9}"/>
              </a:ext>
            </a:extLst>
          </p:cNvPr>
          <p:cNvSpPr/>
          <p:nvPr/>
        </p:nvSpPr>
        <p:spPr>
          <a:xfrm>
            <a:off x="1200149" y="2190252"/>
            <a:ext cx="847726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数値・分析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概ね確定</a:t>
            </a: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CD2E322C-C79F-AABD-C33E-04DA231BCB6D}"/>
              </a:ext>
            </a:extLst>
          </p:cNvPr>
          <p:cNvSpPr/>
          <p:nvPr/>
        </p:nvSpPr>
        <p:spPr>
          <a:xfrm>
            <a:off x="1200149" y="2719705"/>
            <a:ext cx="1314452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ドラフト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ほぼ確定</a:t>
            </a: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DAE431A1-DF4A-4080-5AC8-12F51A9ECBF3}"/>
              </a:ext>
            </a:extLst>
          </p:cNvPr>
          <p:cNvSpPr/>
          <p:nvPr/>
        </p:nvSpPr>
        <p:spPr>
          <a:xfrm>
            <a:off x="1200149" y="3850856"/>
            <a:ext cx="1314452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ドラフト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ほぼ確定</a:t>
            </a:r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7FA72809-969C-73FD-9DCD-BE5BF3775F77}"/>
              </a:ext>
            </a:extLst>
          </p:cNvPr>
          <p:cNvSpPr/>
          <p:nvPr/>
        </p:nvSpPr>
        <p:spPr>
          <a:xfrm>
            <a:off x="2524126" y="3266826"/>
            <a:ext cx="1457323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作成（自力の場合）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ほぼ確定</a:t>
            </a: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5BF74175-8E6D-EF99-1469-CCEC3040B8EF}"/>
              </a:ext>
            </a:extLst>
          </p:cNvPr>
          <p:cNvSpPr/>
          <p:nvPr/>
        </p:nvSpPr>
        <p:spPr>
          <a:xfrm>
            <a:off x="2500315" y="4429351"/>
            <a:ext cx="1471609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作成（自力の場合）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ほぼ確定</a:t>
            </a:r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8848E339-970C-B571-72FC-E90AD352C5ED}"/>
              </a:ext>
            </a:extLst>
          </p:cNvPr>
          <p:cNvSpPr/>
          <p:nvPr/>
        </p:nvSpPr>
        <p:spPr>
          <a:xfrm>
            <a:off x="4044965" y="2280874"/>
            <a:ext cx="908036" cy="3042401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社長</a:t>
            </a:r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Mtg</a:t>
            </a: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最終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全般資料の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ストーリーを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最終調整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＆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確定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リーガルチェック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4B4A2AF0-D5BA-DC29-0900-BAFB579C2AC9}"/>
              </a:ext>
            </a:extLst>
          </p:cNvPr>
          <p:cNvSpPr/>
          <p:nvPr/>
        </p:nvSpPr>
        <p:spPr>
          <a:xfrm>
            <a:off x="5006992" y="2280874"/>
            <a:ext cx="1895471" cy="3042401"/>
          </a:xfrm>
          <a:prstGeom prst="roundRect">
            <a:avLst>
              <a:gd name="adj" fmla="val 4607"/>
            </a:avLst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各資料間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＆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日英資料間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整合性チェック</a:t>
            </a:r>
          </a:p>
        </p:txBody>
      </p:sp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1FE392C2-A054-3746-7A03-F53C6A439949}"/>
              </a:ext>
            </a:extLst>
          </p:cNvPr>
          <p:cNvSpPr/>
          <p:nvPr/>
        </p:nvSpPr>
        <p:spPr>
          <a:xfrm>
            <a:off x="1220151" y="4875261"/>
            <a:ext cx="2771776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作成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169AEEE7-F17A-0A39-8027-FF13DE842FCC}"/>
              </a:ext>
            </a:extLst>
          </p:cNvPr>
          <p:cNvSpPr/>
          <p:nvPr/>
        </p:nvSpPr>
        <p:spPr>
          <a:xfrm>
            <a:off x="6958822" y="2301600"/>
            <a:ext cx="881854" cy="3042401"/>
          </a:xfrm>
          <a:prstGeom prst="roundRect">
            <a:avLst>
              <a:gd name="adj" fmla="val 10008"/>
            </a:avLst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最終チェック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決算直前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予備</a:t>
            </a:r>
            <a:r>
              <a:rPr kumimoji="1" lang="en-US" altLang="ja-JP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Mtg</a:t>
            </a:r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枠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不要なら解散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4" name="四角形: 角を丸くする 13">
            <a:extLst>
              <a:ext uri="{FF2B5EF4-FFF2-40B4-BE49-F238E27FC236}">
                <a16:creationId xmlns:a16="http://schemas.microsoft.com/office/drawing/2014/main" id="{612343C7-1135-C014-DF1D-3E8EE51CFD18}"/>
              </a:ext>
            </a:extLst>
          </p:cNvPr>
          <p:cNvSpPr/>
          <p:nvPr/>
        </p:nvSpPr>
        <p:spPr>
          <a:xfrm>
            <a:off x="2587642" y="2712640"/>
            <a:ext cx="2281618" cy="32434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200" dirty="0">
                <a:solidFill>
                  <a:srgbClr val="00377B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東証事前確認</a:t>
            </a:r>
          </a:p>
        </p:txBody>
      </p:sp>
      <p:sp>
        <p:nvSpPr>
          <p:cNvPr id="15" name="四角形: 角を丸くする 14">
            <a:extLst>
              <a:ext uri="{FF2B5EF4-FFF2-40B4-BE49-F238E27FC236}">
                <a16:creationId xmlns:a16="http://schemas.microsoft.com/office/drawing/2014/main" id="{EC743C2A-1DC9-BD6F-FE92-CA068D2D5EB2}"/>
              </a:ext>
            </a:extLst>
          </p:cNvPr>
          <p:cNvSpPr/>
          <p:nvPr/>
        </p:nvSpPr>
        <p:spPr>
          <a:xfrm>
            <a:off x="7910125" y="2301600"/>
            <a:ext cx="881854" cy="3063918"/>
          </a:xfrm>
          <a:prstGeom prst="roundRect">
            <a:avLst>
              <a:gd name="adj" fmla="val 1000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決算取締役会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決議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全資料開示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6" name="四角形: 角を丸くする 15">
            <a:extLst>
              <a:ext uri="{FF2B5EF4-FFF2-40B4-BE49-F238E27FC236}">
                <a16:creationId xmlns:a16="http://schemas.microsoft.com/office/drawing/2014/main" id="{8F0B9263-7B00-FAE0-5F0A-A9CE63FD32D8}"/>
              </a:ext>
            </a:extLst>
          </p:cNvPr>
          <p:cNvSpPr/>
          <p:nvPr/>
        </p:nvSpPr>
        <p:spPr>
          <a:xfrm>
            <a:off x="6943522" y="5377302"/>
            <a:ext cx="881854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リハーサル</a:t>
            </a:r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B7F9EB4E-80E0-100E-750B-5FD32C52380C}"/>
              </a:ext>
            </a:extLst>
          </p:cNvPr>
          <p:cNvSpPr/>
          <p:nvPr/>
        </p:nvSpPr>
        <p:spPr>
          <a:xfrm>
            <a:off x="7923216" y="5377302"/>
            <a:ext cx="881854" cy="324348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開催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日・英</a:t>
            </a:r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EF56B448-CFC9-7DBC-3277-DD6E7551A0A9}"/>
              </a:ext>
            </a:extLst>
          </p:cNvPr>
          <p:cNvSpPr/>
          <p:nvPr/>
        </p:nvSpPr>
        <p:spPr>
          <a:xfrm>
            <a:off x="7923216" y="5786091"/>
            <a:ext cx="881854" cy="324348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和文動画開示</a:t>
            </a:r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03649BF2-A89E-1583-0399-B7D68EDBE361}"/>
              </a:ext>
            </a:extLst>
          </p:cNvPr>
          <p:cNvSpPr/>
          <p:nvPr/>
        </p:nvSpPr>
        <p:spPr>
          <a:xfrm>
            <a:off x="8892279" y="5786091"/>
            <a:ext cx="979692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英語動画開示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書き起こし日英開示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C55A55E4-ABBA-9850-629F-EA2147C863A5}"/>
              </a:ext>
            </a:extLst>
          </p:cNvPr>
          <p:cNvSpPr/>
          <p:nvPr/>
        </p:nvSpPr>
        <p:spPr>
          <a:xfrm>
            <a:off x="4044964" y="5377302"/>
            <a:ext cx="881854" cy="324348"/>
          </a:xfrm>
          <a:prstGeom prst="roundRect">
            <a:avLst/>
          </a:prstGeom>
          <a:solidFill>
            <a:srgbClr val="0037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当日ロジの</a:t>
            </a:r>
            <a:endParaRPr kumimoji="1" lang="en-US" altLang="ja-JP" sz="8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kumimoji="1" lang="ja-JP" altLang="en-US" sz="8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確認</a:t>
            </a:r>
          </a:p>
        </p:txBody>
      </p:sp>
    </p:spTree>
    <p:extLst>
      <p:ext uri="{BB962C8B-B14F-4D97-AF65-F5344CB8AC3E}">
        <p14:creationId xmlns:p14="http://schemas.microsoft.com/office/powerpoint/2010/main" val="2174950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2FE74B3-3B37-EA14-9DAB-B2FFF4ADCE0C}"/>
              </a:ext>
            </a:extLst>
          </p:cNvPr>
          <p:cNvSpPr txBox="1"/>
          <p:nvPr/>
        </p:nvSpPr>
        <p:spPr>
          <a:xfrm>
            <a:off x="755681" y="489653"/>
            <a:ext cx="7038490" cy="265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41477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【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図表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8】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kumimoji="0" lang="en-US" altLang="ja-JP" sz="1724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IR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組織の類型と</a:t>
            </a:r>
            <a:r>
              <a:rPr lang="en-US" altLang="ja-JP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SWOT</a:t>
            </a:r>
            <a:r>
              <a:rPr lang="ja-JP" altLang="en-US" sz="1724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分析</a:t>
            </a:r>
            <a:endParaRPr kumimoji="0" lang="ja-JP" altLang="en-US" sz="1724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9B857B6-338C-CBA2-89B0-0D6F8FA9E122}"/>
              </a:ext>
            </a:extLst>
          </p:cNvPr>
          <p:cNvSpPr txBox="1"/>
          <p:nvPr/>
        </p:nvSpPr>
        <p:spPr>
          <a:xfrm>
            <a:off x="347540" y="952483"/>
            <a:ext cx="9320335" cy="322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just" defTabSz="342908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IR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組織の属性ごとに、典型的な</a:t>
            </a:r>
            <a:r>
              <a:rPr kumimoji="0" lang="en-US" altLang="ja-JP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SWOT</a:t>
            </a:r>
            <a:r>
              <a:rPr kumimoji="0" lang="ja-JP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分析を</a:t>
            </a:r>
            <a:r>
              <a:rPr lang="ja-JP" altLang="en-US" sz="12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メイリオ" panose="020B0604030504040204" pitchFamily="50" charset="-128"/>
              </a:rPr>
              <a:t>示します</a:t>
            </a:r>
            <a:endParaRPr kumimoji="0" lang="en-US" altLang="ja-JP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メイリオ" panose="020B0604030504040204" pitchFamily="50" charset="-128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8EA94C31-7D63-3A7C-C24F-5C72008DC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298252"/>
              </p:ext>
            </p:extLst>
          </p:nvPr>
        </p:nvGraphicFramePr>
        <p:xfrm>
          <a:off x="347540" y="1519877"/>
          <a:ext cx="8996761" cy="5250402"/>
        </p:xfrm>
        <a:graphic>
          <a:graphicData uri="http://schemas.openxmlformats.org/drawingml/2006/table">
            <a:tbl>
              <a:tblPr/>
              <a:tblGrid>
                <a:gridCol w="753472">
                  <a:extLst>
                    <a:ext uri="{9D8B030D-6E8A-4147-A177-3AD203B41FA5}">
                      <a16:colId xmlns:a16="http://schemas.microsoft.com/office/drawing/2014/main" val="4113676550"/>
                    </a:ext>
                  </a:extLst>
                </a:gridCol>
                <a:gridCol w="2747763">
                  <a:extLst>
                    <a:ext uri="{9D8B030D-6E8A-4147-A177-3AD203B41FA5}">
                      <a16:colId xmlns:a16="http://schemas.microsoft.com/office/drawing/2014/main" val="4148479385"/>
                    </a:ext>
                  </a:extLst>
                </a:gridCol>
                <a:gridCol w="2747763">
                  <a:extLst>
                    <a:ext uri="{9D8B030D-6E8A-4147-A177-3AD203B41FA5}">
                      <a16:colId xmlns:a16="http://schemas.microsoft.com/office/drawing/2014/main" val="4202733028"/>
                    </a:ext>
                  </a:extLst>
                </a:gridCol>
                <a:gridCol w="2747763">
                  <a:extLst>
                    <a:ext uri="{9D8B030D-6E8A-4147-A177-3AD203B41FA5}">
                      <a16:colId xmlns:a16="http://schemas.microsoft.com/office/drawing/2014/main" val="1484808286"/>
                    </a:ext>
                  </a:extLst>
                </a:gridCol>
              </a:tblGrid>
              <a:tr h="411560"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項目</a:t>
                      </a:r>
                    </a:p>
                  </a:txBody>
                  <a:tcPr marL="19605" marR="19605" marT="3921" marB="3921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プライムトップ</a:t>
                      </a:r>
                      <a:r>
                        <a:rPr lang="en-US" altLang="ja-JP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300</a:t>
                      </a:r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社</a:t>
                      </a:r>
                      <a:endParaRPr lang="en-US" altLang="ja-JP" sz="1000" b="1" dirty="0">
                        <a:solidFill>
                          <a:schemeClr val="bg1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latinLnBrk="1"/>
                      <a:r>
                        <a:rPr lang="en-US" altLang="ja-JP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(IR</a:t>
                      </a:r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積極的）</a:t>
                      </a:r>
                      <a:endParaRPr lang="en-US" altLang="ja-JP" sz="1000" b="1" dirty="0">
                        <a:solidFill>
                          <a:schemeClr val="bg1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latinLnBrk="1"/>
                      <a:r>
                        <a:rPr lang="en-US" altLang="ja-JP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担当</a:t>
                      </a:r>
                      <a:r>
                        <a:rPr lang="en-US" altLang="ja-JP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4</a:t>
                      </a:r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名～</a:t>
                      </a:r>
                      <a:r>
                        <a:rPr lang="en-US" altLang="ja-JP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15</a:t>
                      </a:r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名以上</a:t>
                      </a:r>
                      <a:endParaRPr lang="en-US" altLang="ja-JP" sz="1000" b="1" dirty="0">
                        <a:solidFill>
                          <a:schemeClr val="bg1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19605" marR="19605" marT="3921" marB="3921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プライム・スタンダード</a:t>
                      </a:r>
                      <a:endParaRPr lang="en-US" altLang="ja-JP" sz="1000" b="1" dirty="0">
                        <a:solidFill>
                          <a:schemeClr val="bg1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latinLnBrk="1"/>
                      <a:r>
                        <a:rPr lang="en-US" altLang="ja-JP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担当２名～</a:t>
                      </a:r>
                      <a:r>
                        <a:rPr lang="en-US" altLang="ja-JP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</a:t>
                      </a:r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名</a:t>
                      </a:r>
                      <a:endParaRPr lang="en-US" altLang="ja-JP" sz="1000" b="1" dirty="0">
                        <a:solidFill>
                          <a:schemeClr val="bg1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marL="19605" marR="19605" marT="3921" marB="3921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77B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グロース・</a:t>
                      </a:r>
                      <a:r>
                        <a:rPr lang="en-US" altLang="ja-JP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Tech</a:t>
                      </a:r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系ベンチャー</a:t>
                      </a:r>
                      <a:endParaRPr lang="en-US" altLang="ja-JP" sz="1000" b="1" dirty="0">
                        <a:solidFill>
                          <a:schemeClr val="bg1"/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algn="ctr" latinLnBrk="1"/>
                      <a:r>
                        <a:rPr lang="ja-JP" altLang="en-US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ひとり</a:t>
                      </a:r>
                      <a:r>
                        <a:rPr lang="en-US" altLang="ja-JP" sz="1000" b="1" dirty="0">
                          <a:solidFill>
                            <a:schemeClr val="bg1"/>
                          </a:solidFill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</a:p>
                  </a:txBody>
                  <a:tcPr marL="19605" marR="19605" marT="3921" marB="3921"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37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8939963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latinLnBrk="1"/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強み</a:t>
                      </a:r>
                    </a:p>
                  </a:txBody>
                  <a:tcPr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スタッフの退職・異動にかかわらず業務継続できる強固な安定性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分業化・ルーティン化により、個別業務のクオリティ・精度が高く保たれる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少人数でのチーム運営により、業務連携・情報共有は容易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バランスのいい業務物量・負荷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最適化・効率化された「ちょうどよさ」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・経営陣で密接な距離感により、迅速な業務意思決定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担当個人のやりたいことを、仕事に反映しやすい</a:t>
                      </a: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311289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latinLnBrk="1"/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弱み</a:t>
                      </a:r>
                    </a:p>
                  </a:txBody>
                  <a:tcPr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組織硬直性、サイロ化は一定避けられない、横のチームへの無理解、業務分掌に対する不満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意思決定の遅さ。二段程度の中間決裁が必要なため、特に追加費用が掛かるようなチャレンジをためらいやすい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業務がスマートに型化されているがゆえに、０→</a:t>
                      </a: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の新規企画が自律で生まれてこない</a:t>
                      </a: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担当が固定化・長期化することによる、属人性の高さ。翻って欠員のインパクトが大きい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チャレンジ精神の弱さ、仕事が増える、責任が増えることへの</a:t>
                      </a:r>
                      <a:r>
                        <a:rPr lang="ja-JP" altLang="en-US" sz="100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耐性のなさ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成長への適度なストレスがなく、コンフォートゾーンのぬるま湯になりがち</a:t>
                      </a: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基本、１人の</a:t>
                      </a: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担当が、</a:t>
                      </a: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業務すべてを遂行するため、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586222" lvl="1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個人の出力には限度があり、業務の質量を上げきれない場合がある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586222" lvl="1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開示の全責任を負うことの強大なプレッシャー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586222" lvl="1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本人がリタイヤすると、会社の開示体制そのものが危うくなる</a:t>
                      </a: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3726846"/>
                  </a:ext>
                </a:extLst>
              </a:tr>
              <a:tr h="318316">
                <a:tc>
                  <a:txBody>
                    <a:bodyPr/>
                    <a:lstStyle/>
                    <a:p>
                      <a:pPr latinLnBrk="1"/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機会</a:t>
                      </a:r>
                    </a:p>
                  </a:txBody>
                  <a:tcPr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豊富なスタッフ陣により、新規チャレンジに取り組むリソースは充分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期中の追加的な予算計上にも、ある程度余裕がある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予算規模や労力を要する大規模イベント（海外ロードショー、</a:t>
                      </a: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 Day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開催など）も実行可能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雰囲気がポジティブなチームだと、業務拡大と組織成長の追加負荷を前向きに捉えて取り組める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marR="0" lvl="0" indent="-171450" algn="l" defTabSz="82954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活動を積極化する場合、１人ではなくチームでの推進になるため、それなりの規模の新規企画にチャレンジできる（統合報告、</a:t>
                      </a: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イベント・・・）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活発な会社ではあらゆる種類の開示が発生し、すべて担当が処理するため、業務経験の獲得スピードは圧倒的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業績の成長とともに、新規</a:t>
                      </a: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スタッフ採用からチームビルディング・マネジメント経験が得られる</a:t>
                      </a: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801652"/>
                  </a:ext>
                </a:extLst>
              </a:tr>
              <a:tr h="312642">
                <a:tc>
                  <a:txBody>
                    <a:bodyPr/>
                    <a:lstStyle/>
                    <a:p>
                      <a:pPr latinLnBrk="1"/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脅威</a:t>
                      </a:r>
                    </a:p>
                  </a:txBody>
                  <a:tcPr anchor="ctr"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プロパー社員は必ず異動する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適切・定期にチーム内異動をしないと、スタッフの汎用対応力が成長しない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部内異動チャンスを確保しないと、長期的な不満の蓄積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の、その先のキャリア構築の不透明性。会社側にサポートが求められる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成長のための業務配分が難易度高い。現</a:t>
                      </a: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マネジメントが実務量を減らし他部署に染み出しつつ、中堅がマネジメント担うよう成長させ、若手に難易度高いタスクを生成する。計画的なキャリアプランが必要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上記ができないと</a:t>
                      </a: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業務の品質向上も、スタッフキャリアも停滞。転職するにも十分な</a:t>
                      </a:r>
                      <a:r>
                        <a:rPr lang="ja-JP" altLang="en-US" sz="100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スキルアップができていない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状態に陥る</a:t>
                      </a: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業績が上がらないと、</a:t>
                      </a: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活動の反響もなく、予算枠拡大による</a:t>
                      </a:r>
                      <a:r>
                        <a:rPr lang="en-US" altLang="ja-JP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IR</a:t>
                      </a: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イベント開催も不可、人員スタッフの拡大もままならず、キャリア成長がストップ。１人担当のジリ貧状態に追い込まれる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r>
                        <a:rPr lang="ja-JP" altLang="en-US" sz="1000" dirty="0">
                          <a:effectLst/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多くの場合、社内で異動の可能性は低い（欠員分の中途追加採用になるので）。キャリアパスを自力で描き切る必要</a:t>
                      </a:r>
                      <a:endParaRPr lang="en-US" altLang="ja-JP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171450" indent="-171450" latinLnBrk="1">
                        <a:buFont typeface="Arial" panose="020B0604020202020204" pitchFamily="34" charset="0"/>
                        <a:buChar char="•"/>
                      </a:pPr>
                      <a:endParaRPr lang="ja-JP" altLang="en-US" sz="1000" dirty="0"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>
                    <a:lnL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5869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6292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</TotalTime>
  <Words>2579</Words>
  <Application>Microsoft Office PowerPoint</Application>
  <PresentationFormat>ワイド画面</PresentationFormat>
  <Paragraphs>330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4" baseType="lpstr">
      <vt:lpstr>BIZ UDPゴシック</vt:lpstr>
      <vt:lpstr>Aptos</vt:lpstr>
      <vt:lpstr>Aptos Display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TAKARA PRINTING CO., 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神山 光</dc:creator>
  <cp:lastModifiedBy>阪井 あゆみ</cp:lastModifiedBy>
  <cp:revision>3</cp:revision>
  <dcterms:created xsi:type="dcterms:W3CDTF">2026-06-19T02:05:37Z</dcterms:created>
  <dcterms:modified xsi:type="dcterms:W3CDTF">2026-06-23T05:36:52Z</dcterms:modified>
</cp:coreProperties>
</file>