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481" r:id="rId2"/>
    <p:sldId id="259" r:id="rId3"/>
    <p:sldId id="264" r:id="rId4"/>
    <p:sldId id="462" r:id="rId5"/>
    <p:sldId id="269" r:id="rId6"/>
    <p:sldId id="275" r:id="rId7"/>
    <p:sldId id="276" r:id="rId8"/>
    <p:sldId id="277" r:id="rId9"/>
    <p:sldId id="278" r:id="rId10"/>
    <p:sldId id="463" r:id="rId11"/>
    <p:sldId id="464" r:id="rId12"/>
    <p:sldId id="482"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6" d="100"/>
          <a:sy n="66" d="100"/>
        </p:scale>
        <p:origin x="9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317C2B-4756-4860-8613-B5A9FC6DCFE5}"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A82F89-9BFE-488C-B258-55FC748ED4E8}" type="slidenum">
              <a:rPr kumimoji="1" lang="ja-JP" altLang="en-US" smtClean="0"/>
              <a:t>‹#›</a:t>
            </a:fld>
            <a:endParaRPr kumimoji="1" lang="ja-JP" altLang="en-US"/>
          </a:p>
        </p:txBody>
      </p:sp>
    </p:spTree>
    <p:extLst>
      <p:ext uri="{BB962C8B-B14F-4D97-AF65-F5344CB8AC3E}">
        <p14:creationId xmlns:p14="http://schemas.microsoft.com/office/powerpoint/2010/main" val="242847171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2026年8月24日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38409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2026年8月24日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81031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2026年8月24日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01071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2026/8/24</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3573392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2026年8月24日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447564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2026年8月24日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61999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2026年8月24日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536207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2026年8月24日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059905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2026年8月24日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862703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2026年8月24日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974423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2026年8月24日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44574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2026年8月24日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851982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2026年8月24日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5615567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（次世代リーダーを育成する）</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EF51F1BA-16A4-2337-A167-C317BF667A7A}"/>
              </a:ext>
            </a:extLst>
          </p:cNvPr>
          <p:cNvSpPr>
            <a:spLocks noGrp="1"/>
          </p:cNvSpPr>
          <p:nvPr>
            <p:ph type="title"/>
          </p:nvPr>
        </p:nvSpPr>
        <p:spPr>
          <a:xfrm>
            <a:off x="609599" y="729343"/>
            <a:ext cx="10972801" cy="1066800"/>
          </a:xfrm>
        </p:spPr>
        <p:txBody>
          <a:bodyPr anchor="ctr">
            <a:normAutofit/>
          </a:bodyPr>
          <a:lstStyle/>
          <a:p>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SECI</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モデル（共同化・表出化）</a:t>
            </a:r>
            <a:endParaRPr lang="ja-JP" altLang="en-US" sz="4000" dirty="0"/>
          </a:p>
        </p:txBody>
      </p:sp>
      <p:sp>
        <p:nvSpPr>
          <p:cNvPr id="4" name="コンテンツ プレースホルダー 3">
            <a:extLst>
              <a:ext uri="{FF2B5EF4-FFF2-40B4-BE49-F238E27FC236}">
                <a16:creationId xmlns:a16="http://schemas.microsoft.com/office/drawing/2014/main" id="{37F93F77-FF84-D053-690E-F0C12471FB61}"/>
              </a:ext>
            </a:extLst>
          </p:cNvPr>
          <p:cNvSpPr>
            <a:spLocks noGrp="1"/>
          </p:cNvSpPr>
          <p:nvPr>
            <p:ph idx="1"/>
          </p:nvPr>
        </p:nvSpPr>
        <p:spPr>
          <a:xfrm>
            <a:off x="609600" y="1796143"/>
            <a:ext cx="10972801" cy="4778393"/>
          </a:xfrm>
        </p:spPr>
        <p:txBody>
          <a:bodyPr/>
          <a:lstStyle/>
          <a:p>
            <a:pPr marL="0"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共同化</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(socialization)</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暗黙知と暗黙知の変換</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直接体験が源泉</a:t>
            </a:r>
          </a:p>
          <a:p>
            <a:pPr marL="0"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表出化</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(externalization)</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暗黙知と形式知の変換</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思いやイメージを言語や図像に表現し、それらを磨いて概念</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コンセプト</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にする過程</a:t>
            </a:r>
          </a:p>
          <a:p>
            <a:endParaRPr lang="ja-JP" altLang="en-US" dirty="0"/>
          </a:p>
        </p:txBody>
      </p:sp>
    </p:spTree>
    <p:extLst>
      <p:ext uri="{BB962C8B-B14F-4D97-AF65-F5344CB8AC3E}">
        <p14:creationId xmlns:p14="http://schemas.microsoft.com/office/powerpoint/2010/main" val="2256490188"/>
      </p:ext>
    </p:extLst>
  </p:cSld>
  <p:clrMapOvr>
    <a:masterClrMapping/>
  </p:clrMapOvr>
  <mc:AlternateContent xmlns:mc="http://schemas.openxmlformats.org/markup-compatibility/2006" xmlns:p14="http://schemas.microsoft.com/office/powerpoint/2010/main">
    <mc:Choice Requires="p14">
      <p:transition spd="med" p14:dur="700" advTm="43433">
        <p:fade/>
      </p:transition>
    </mc:Choice>
    <mc:Fallback xmlns="">
      <p:transition spd="med" advTm="43433">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B42EB9-B615-282C-B873-190DD44290BB}"/>
              </a:ext>
            </a:extLst>
          </p:cNvPr>
          <p:cNvSpPr>
            <a:spLocks noGrp="1"/>
          </p:cNvSpPr>
          <p:nvPr>
            <p:ph type="title"/>
          </p:nvPr>
        </p:nvSpPr>
        <p:spPr>
          <a:xfrm>
            <a:off x="609599" y="685800"/>
            <a:ext cx="10972801" cy="1066800"/>
          </a:xfrm>
        </p:spPr>
        <p:txBody>
          <a:bodyPr anchor="ctr">
            <a:normAutofit/>
          </a:bodyPr>
          <a:lstStyle/>
          <a:p>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SECI</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モデル（連結化・内面化）</a:t>
            </a:r>
            <a:endParaRPr kumimoji="1" lang="ja-JP" altLang="en-US" sz="4000" dirty="0"/>
          </a:p>
        </p:txBody>
      </p:sp>
      <p:sp>
        <p:nvSpPr>
          <p:cNvPr id="3" name="コンテンツ プレースホルダー 2">
            <a:extLst>
              <a:ext uri="{FF2B5EF4-FFF2-40B4-BE49-F238E27FC236}">
                <a16:creationId xmlns:a16="http://schemas.microsoft.com/office/drawing/2014/main" id="{CDFB8D37-B9F6-C8E6-2372-635835416E02}"/>
              </a:ext>
            </a:extLst>
          </p:cNvPr>
          <p:cNvSpPr>
            <a:spLocks noGrp="1"/>
          </p:cNvSpPr>
          <p:nvPr>
            <p:ph idx="1"/>
          </p:nvPr>
        </p:nvSpPr>
        <p:spPr>
          <a:xfrm>
            <a:off x="609600" y="1752600"/>
            <a:ext cx="10972801" cy="4821936"/>
          </a:xfrm>
        </p:spPr>
        <p:txBody>
          <a:bodyPr/>
          <a:lstStyle/>
          <a:p>
            <a:pPr marL="0"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連結化</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(combination)</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形式知と形式知の変換</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グループ間・部門間が基本単位</a:t>
            </a:r>
          </a:p>
          <a:p>
            <a:pPr marL="0"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内面化</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(internalization)</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形式知から暗黙知への変換</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行動による学習によって頭で理解したことを体現する過程</a:t>
            </a:r>
          </a:p>
          <a:p>
            <a:endParaRPr kumimoji="1" lang="en-US" altLang="ja-JP"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306079318"/>
      </p:ext>
    </p:extLst>
  </p:cSld>
  <p:clrMapOvr>
    <a:masterClrMapping/>
  </p:clrMapOvr>
  <mc:AlternateContent xmlns:mc="http://schemas.openxmlformats.org/markup-compatibility/2006" xmlns:p14="http://schemas.microsoft.com/office/powerpoint/2010/main">
    <mc:Choice Requires="p14">
      <p:transition spd="med" p14:dur="700" advTm="34412">
        <p:fade/>
      </p:transition>
    </mc:Choice>
    <mc:Fallback xmlns="">
      <p:transition spd="med" advTm="34412">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8E38E2-73E9-34AA-4EE5-211563DC6090}"/>
              </a:ext>
            </a:extLst>
          </p:cNvPr>
          <p:cNvSpPr>
            <a:spLocks noGrp="1"/>
          </p:cNvSpPr>
          <p:nvPr>
            <p:ph type="title"/>
          </p:nvPr>
        </p:nvSpPr>
        <p:spPr>
          <a:xfrm>
            <a:off x="609600" y="623455"/>
            <a:ext cx="10972801"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26412340-B269-3C25-1A49-0C926CDD6010}"/>
              </a:ext>
            </a:extLst>
          </p:cNvPr>
          <p:cNvSpPr>
            <a:spLocks noGrp="1"/>
          </p:cNvSpPr>
          <p:nvPr>
            <p:ph idx="1"/>
          </p:nvPr>
        </p:nvSpPr>
        <p:spPr>
          <a:xfrm>
            <a:off x="609600" y="1690255"/>
            <a:ext cx="10972801" cy="4884281"/>
          </a:xfrm>
        </p:spPr>
        <p:txBody>
          <a:bodyPr>
            <a:normAutofit/>
          </a:bodyPr>
          <a:lstStyle/>
          <a:p>
            <a:pPr marL="109695" indent="0">
              <a:buNone/>
            </a:pP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金井壽宏</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(2002).</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『仕事で一皮むける</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関経連「一皮むけた経験」に学ぶ</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』光文社新書。</a:t>
            </a:r>
          </a:p>
          <a:p>
            <a:pPr marL="109695" indent="0">
              <a:buNone/>
            </a:pP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金井壽宏・高橋潔</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(2004)</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『組織行動の考え方』東洋経済新報社。</a:t>
            </a:r>
          </a:p>
          <a:p>
            <a:pPr marL="109695" indent="0">
              <a:buNone/>
            </a:pPr>
            <a:r>
              <a:rPr lang="en-US" altLang="ja-JP" sz="1600" dirty="0" err="1">
                <a:latin typeface="Times New Roman" panose="02020603050405020304" pitchFamily="18" charset="0"/>
                <a:ea typeface="UD デジタル 教科書体 N-R" panose="02020400000000000000" pitchFamily="17" charset="-128"/>
                <a:cs typeface="Times New Roman" panose="02020603050405020304" pitchFamily="18" charset="0"/>
              </a:rPr>
              <a:t>McCall,Jr</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.(1998)</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High Flyers, Harvard Business School Press.</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（金井壽宏 監訳 リクルートワークス研究所 訳『ハイ・フ</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ライヤー</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次世代リーダーの育成法</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』プレジデント社）。</a:t>
            </a:r>
          </a:p>
          <a:p>
            <a:pPr marL="109695" indent="0">
              <a:buNone/>
            </a:pP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野中郁次郎</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(1990).</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『知識創造の経営</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日本企業のエピステモロジー</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』日本経済新聞社。</a:t>
            </a:r>
          </a:p>
          <a:p>
            <a:pPr marL="109695" indent="0">
              <a:buNone/>
            </a:pP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野中郁次郎・紺野 登</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(2012).</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『知識創造経営のプリンシプル』東洋経済新報社。</a:t>
            </a: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Tichy, N.M.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Cohen, E. (1997).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 Engine</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 How Winning Companies Build Leaders at</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Every Level</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Harper Business.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一條和生訳『リーダーシップ・エンジン</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持続する企業成長の秘密』東洋経済新報社</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1999</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Tichy, N.M.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Cardwell, N. (2002).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The Cycle of Leadership</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How Great Leaders Teach their Companies</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Harper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a:latin typeface="Times New Roman" panose="02020603050405020304" pitchFamily="18" charset="0"/>
                <a:ea typeface="UD デジタル 教科書体 N-R" panose="02020400000000000000" pitchFamily="17" charset="-128"/>
                <a:cs typeface="Times New Roman" panose="02020603050405020304" pitchFamily="18" charset="0"/>
              </a:rPr>
              <a:t>Business</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一條和夫訳『リーダーシップ・サイクル</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教育する組織をつくるリーダー』東洋経済新報社</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2004</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endParaRPr kumimoji="1" lang="ja-JP" altLang="en-US" dirty="0"/>
          </a:p>
        </p:txBody>
      </p:sp>
    </p:spTree>
    <p:extLst>
      <p:ext uri="{BB962C8B-B14F-4D97-AF65-F5344CB8AC3E}">
        <p14:creationId xmlns:p14="http://schemas.microsoft.com/office/powerpoint/2010/main" val="3416390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98D52B-7E53-5F81-6AED-D7CCE4DBAFD0}"/>
              </a:ext>
            </a:extLst>
          </p:cNvPr>
          <p:cNvSpPr>
            <a:spLocks noGrp="1"/>
          </p:cNvSpPr>
          <p:nvPr>
            <p:ph type="title"/>
          </p:nvPr>
        </p:nvSpPr>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次世代リーダーの育成</a:t>
            </a:r>
          </a:p>
        </p:txBody>
      </p:sp>
      <p:sp>
        <p:nvSpPr>
          <p:cNvPr id="3" name="コンテンツ プレースホルダー 2">
            <a:extLst>
              <a:ext uri="{FF2B5EF4-FFF2-40B4-BE49-F238E27FC236}">
                <a16:creationId xmlns:a16="http://schemas.microsoft.com/office/drawing/2014/main" id="{799D29BC-101C-25DA-61FB-D69D2D354F0C}"/>
              </a:ext>
            </a:extLst>
          </p:cNvPr>
          <p:cNvSpPr>
            <a:spLocks noGrp="1"/>
          </p:cNvSpPr>
          <p:nvPr>
            <p:ph idx="1"/>
          </p:nvPr>
        </p:nvSpPr>
        <p:spPr/>
        <p:txBody>
          <a:bodyPr/>
          <a:lstStyle/>
          <a:p>
            <a:pPr marR="0" lvl="0" algn="l" defTabSz="914400" rtl="0" eaLnBrk="1" fontAlgn="base" latinLnBrk="0" hangingPunct="1">
              <a:lnSpc>
                <a:spcPct val="90000"/>
              </a:lnSpc>
              <a:spcBef>
                <a:spcPts val="1000"/>
              </a:spcBef>
              <a:spcAft>
                <a:spcPct val="0"/>
              </a:spcAft>
              <a:buSzTx/>
              <a:buFont typeface="Wingdings" panose="05000000000000000000" pitchFamily="2" charset="2"/>
              <a:buChar char=""/>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組織の繁栄は、リーダーが一代では成し遂げられないこともある。</a:t>
            </a:r>
          </a:p>
          <a:p>
            <a:pPr marR="0" lvl="0" algn="l" defTabSz="914400" rtl="0" eaLnBrk="1" fontAlgn="base" latinLnBrk="0" hangingPunct="1">
              <a:lnSpc>
                <a:spcPct val="90000"/>
              </a:lnSpc>
              <a:spcBef>
                <a:spcPts val="1000"/>
              </a:spcBef>
              <a:spcAft>
                <a:spcPct val="0"/>
              </a:spcAft>
              <a:buSzTx/>
              <a:buFont typeface="Wingdings" panose="05000000000000000000" pitchFamily="2" charset="2"/>
              <a:buChar char=""/>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目標を成し遂げたら終わりではなく、その後も組織を継続的に発展させなければならない。</a:t>
            </a:r>
          </a:p>
          <a:p>
            <a:pPr marR="0" lvl="0" algn="l" defTabSz="914400" rtl="0" eaLnBrk="1" fontAlgn="base" latinLnBrk="0" hangingPunct="1">
              <a:lnSpc>
                <a:spcPct val="90000"/>
              </a:lnSpc>
              <a:spcBef>
                <a:spcPts val="1000"/>
              </a:spcBef>
              <a:spcAft>
                <a:spcPct val="0"/>
              </a:spcAft>
              <a:buSzTx/>
              <a:buFont typeface="Wingdings" panose="05000000000000000000" pitchFamily="2" charset="2"/>
              <a:buChar char=""/>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そのためには、リーダーシップを発揮できる人材を、継続的に輩出する必要がある。</a:t>
            </a:r>
          </a:p>
          <a:p>
            <a:pPr marR="0" lvl="0" algn="l" defTabSz="914400" rtl="0" eaLnBrk="1" fontAlgn="base" latinLnBrk="0" hangingPunct="1">
              <a:lnSpc>
                <a:spcPct val="90000"/>
              </a:lnSpc>
              <a:spcBef>
                <a:spcPts val="1000"/>
              </a:spcBef>
              <a:spcAft>
                <a:spcPct val="0"/>
              </a:spcAft>
              <a:buSzTx/>
              <a:buFont typeface="Wingdings" panose="05000000000000000000" pitchFamily="2" charset="2"/>
              <a:buChar char=""/>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リーダーは、自ら行動することで、新たなリーダーを育てる。</a:t>
            </a:r>
          </a:p>
          <a:p>
            <a:endParaRPr kumimoji="1" lang="ja-JP" altLang="en-US" dirty="0"/>
          </a:p>
        </p:txBody>
      </p:sp>
    </p:spTree>
    <p:extLst>
      <p:ext uri="{BB962C8B-B14F-4D97-AF65-F5344CB8AC3E}">
        <p14:creationId xmlns:p14="http://schemas.microsoft.com/office/powerpoint/2010/main" val="951846408"/>
      </p:ext>
    </p:extLst>
  </p:cSld>
  <p:clrMapOvr>
    <a:masterClrMapping/>
  </p:clrMapOvr>
  <mc:AlternateContent xmlns:mc="http://schemas.openxmlformats.org/markup-compatibility/2006" xmlns:p14="http://schemas.microsoft.com/office/powerpoint/2010/main">
    <mc:Choice Requires="p14">
      <p:transition spd="med" p14:dur="700" advTm="124698">
        <p:fade/>
      </p:transition>
    </mc:Choice>
    <mc:Fallback xmlns="">
      <p:transition spd="med" advTm="124698">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タイトル 2">
            <a:extLst>
              <a:ext uri="{FF2B5EF4-FFF2-40B4-BE49-F238E27FC236}">
                <a16:creationId xmlns:a16="http://schemas.microsoft.com/office/drawing/2014/main" id="{44F4AA03-F1EF-0F43-100C-8092FF4BC7AD}"/>
              </a:ext>
            </a:extLst>
          </p:cNvPr>
          <p:cNvSpPr>
            <a:spLocks noGrp="1" noChangeArrowheads="1"/>
          </p:cNvSpPr>
          <p:nvPr>
            <p:ph type="title"/>
          </p:nvPr>
        </p:nvSpPr>
        <p:spPr>
          <a:xfrm>
            <a:off x="83128" y="571500"/>
            <a:ext cx="11499272" cy="846138"/>
          </a:xfrm>
        </p:spPr>
        <p:txBody>
          <a:bodyPr anchor="ctr">
            <a:normAutofit/>
          </a:bodyPr>
          <a:lstStyle/>
          <a:p>
            <a:pPr eaLnBrk="1" hangingPunct="1"/>
            <a:r>
              <a:rPr lang="ja-JP" altLang="en-US" sz="4000" dirty="0">
                <a:latin typeface="UD デジタル 教科書体 NK-B" panose="02020700000000000000" pitchFamily="18" charset="-128"/>
                <a:ea typeface="UD デジタル 教科書体 NK-B" panose="02020700000000000000" pitchFamily="18" charset="-128"/>
              </a:rPr>
              <a:t>リーダーシップと教育</a:t>
            </a:r>
          </a:p>
        </p:txBody>
      </p:sp>
      <p:sp>
        <p:nvSpPr>
          <p:cNvPr id="8195" name="コンテンツ プレースホルダー 1">
            <a:extLst>
              <a:ext uri="{FF2B5EF4-FFF2-40B4-BE49-F238E27FC236}">
                <a16:creationId xmlns:a16="http://schemas.microsoft.com/office/drawing/2014/main" id="{D1DDCCF5-324C-F5CD-91F6-2103D45150EE}"/>
              </a:ext>
            </a:extLst>
          </p:cNvPr>
          <p:cNvSpPr>
            <a:spLocks noGrp="1" noChangeArrowheads="1"/>
          </p:cNvSpPr>
          <p:nvPr>
            <p:ph idx="1"/>
          </p:nvPr>
        </p:nvSpPr>
        <p:spPr>
          <a:xfrm>
            <a:off x="83128" y="1773238"/>
            <a:ext cx="12022282" cy="4970462"/>
          </a:xfrm>
        </p:spPr>
        <p:txBody>
          <a:bodyPr/>
          <a:lstStyle/>
          <a:p>
            <a:pPr marL="107950" indent="0" eaLnBrk="1" hangingPunct="1">
              <a:buFont typeface="Arial" panose="020B0604020202020204" pitchFamily="34" charse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ティシー</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コーエン</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(1997)</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リーダーシップ・エンジン</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107950" indent="0" eaLnBrk="1" hangingPunct="1">
              <a:buFont typeface="Arial" panose="020B0604020202020204" pitchFamily="34" charse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ティシー</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カードウェル</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(2002) 『</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リーダーシップ・サイクル</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565150" indent="-457200" eaLnBrk="1" hangingPunct="1">
              <a:buFont typeface="Arial" panose="020B0604020202020204" pitchFamily="34" charset="0"/>
              <a:buChar cha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組織の意識改革</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永続性の実現</a:t>
            </a:r>
          </a:p>
          <a:p>
            <a:pPr marL="565150" indent="-457200" eaLnBrk="1" hangingPunct="1">
              <a:buFont typeface="Arial" panose="020B0604020202020204" pitchFamily="34" charset="0"/>
              <a:buChar cha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継続してリーダーを輩出できる教育が重要</a:t>
            </a:r>
          </a:p>
          <a:p>
            <a:pPr marL="565150" indent="-457200" eaLnBrk="1" hangingPunct="1">
              <a:buFont typeface="Arial" panose="020B0604020202020204" pitchFamily="34" charset="0"/>
              <a:buChar cha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リーダーは、教育的見地（</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teachable point of view</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）を持たなければならない。</a:t>
            </a:r>
          </a:p>
          <a:p>
            <a:pPr marL="107950" indent="0" eaLnBrk="1" hangingPunct="1">
              <a:buFont typeface="Arial" panose="020B0604020202020204" pitchFamily="34" charset="0"/>
              <a:buNone/>
            </a:pPr>
            <a:endParaRPr lang="ja-JP" altLang="en-US" sz="3600" dirty="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96435">
        <p:fade/>
      </p:transition>
    </mc:Choice>
    <mc:Fallback xmlns="">
      <p:transition spd="med" advTm="96435">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C5A820-268C-6BF3-9312-9AEE4437E410}"/>
              </a:ext>
            </a:extLst>
          </p:cNvPr>
          <p:cNvSpPr>
            <a:spLocks noGrp="1"/>
          </p:cNvSpPr>
          <p:nvPr>
            <p:ph type="title"/>
          </p:nvPr>
        </p:nvSpPr>
        <p:spPr>
          <a:xfrm>
            <a:off x="0" y="380999"/>
            <a:ext cx="12192000" cy="1393371"/>
          </a:xfrm>
        </p:spPr>
        <p:txBody>
          <a:bodyPr anchor="ctr">
            <a:normAutofit/>
          </a:bodyPr>
          <a:lstStyle/>
          <a:p>
            <a:r>
              <a:rPr kumimoji="1" lang="ja-JP" altLang="en-US" sz="4000" dirty="0">
                <a:latin typeface="UD デジタル 教科書体 NK-B" panose="02020700000000000000" pitchFamily="18" charset="-128"/>
                <a:ea typeface="UD デジタル 教科書体 NK-B" panose="02020700000000000000" pitchFamily="18" charset="-128"/>
              </a:rPr>
              <a:t>リーダーシップの教育的見地</a:t>
            </a:r>
          </a:p>
        </p:txBody>
      </p:sp>
      <p:sp>
        <p:nvSpPr>
          <p:cNvPr id="3" name="コンテンツ プレースホルダー 2">
            <a:extLst>
              <a:ext uri="{FF2B5EF4-FFF2-40B4-BE49-F238E27FC236}">
                <a16:creationId xmlns:a16="http://schemas.microsoft.com/office/drawing/2014/main" id="{8D828632-A899-EB38-FF68-D7E094052503}"/>
              </a:ext>
            </a:extLst>
          </p:cNvPr>
          <p:cNvSpPr>
            <a:spLocks noGrp="1"/>
          </p:cNvSpPr>
          <p:nvPr>
            <p:ph idx="1"/>
          </p:nvPr>
        </p:nvSpPr>
        <p:spPr>
          <a:xfrm>
            <a:off x="0" y="1774371"/>
            <a:ext cx="12192000" cy="4495799"/>
          </a:xfrm>
        </p:spPr>
        <p:txBody>
          <a:bodyPr/>
          <a:lstStyle/>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アイデア：市場で勝つためにはどうすればよいのか、組織をどのように運営すればよいのかについての、リーダーの考え</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価値観：価値観はアイデアを支えるもので、メンバーに浸透し、日常活動に至るまでのすべてのメンバーの行動を支配するもの</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感受性豊かなエネルギー：メンバーに対してもエネルギーが満ちるように積極的に働きかけること</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大胆な意思決定力（エッジ）：より良い将来のために現在の安泰を進んで犠牲にするような、厳しい決断力</a:t>
            </a:r>
            <a:endParaRPr kumimoji="1" lang="ja-JP" altLang="en-US" sz="2800" dirty="0"/>
          </a:p>
          <a:p>
            <a:endParaRPr kumimoji="1" lang="ja-JP" altLang="en-US" dirty="0"/>
          </a:p>
        </p:txBody>
      </p:sp>
    </p:spTree>
    <p:extLst>
      <p:ext uri="{BB962C8B-B14F-4D97-AF65-F5344CB8AC3E}">
        <p14:creationId xmlns:p14="http://schemas.microsoft.com/office/powerpoint/2010/main" val="1422931852"/>
      </p:ext>
    </p:extLst>
  </p:cSld>
  <p:clrMapOvr>
    <a:masterClrMapping/>
  </p:clrMapOvr>
  <mc:AlternateContent xmlns:mc="http://schemas.openxmlformats.org/markup-compatibility/2006" xmlns:p14="http://schemas.microsoft.com/office/powerpoint/2010/main">
    <mc:Choice Requires="p14">
      <p:transition spd="med" p14:dur="700" advTm="123822">
        <p:fade/>
      </p:transition>
    </mc:Choice>
    <mc:Fallback xmlns="">
      <p:transition spd="med" advTm="123822">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タイトル 1">
            <a:extLst>
              <a:ext uri="{FF2B5EF4-FFF2-40B4-BE49-F238E27FC236}">
                <a16:creationId xmlns:a16="http://schemas.microsoft.com/office/drawing/2014/main" id="{F6565D1B-0171-D33D-95E5-3EB5EC3B26DF}"/>
              </a:ext>
            </a:extLst>
          </p:cNvPr>
          <p:cNvSpPr>
            <a:spLocks noGrp="1" noChangeArrowheads="1"/>
          </p:cNvSpPr>
          <p:nvPr>
            <p:ph type="title"/>
          </p:nvPr>
        </p:nvSpPr>
        <p:spPr>
          <a:xfrm>
            <a:off x="0" y="652463"/>
            <a:ext cx="11580812" cy="1143000"/>
          </a:xfrm>
        </p:spPr>
        <p:txBody>
          <a:bodyPr anchor="ctr">
            <a:normAutofit/>
          </a:bodyPr>
          <a:lstStyle/>
          <a:p>
            <a:pPr eaLnBrk="1" hangingPunct="1"/>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リーダーの「一皮むけた」経験（金井</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,2002</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12291" name="コンテンツ プレースホルダー 2">
            <a:extLst>
              <a:ext uri="{FF2B5EF4-FFF2-40B4-BE49-F238E27FC236}">
                <a16:creationId xmlns:a16="http://schemas.microsoft.com/office/drawing/2014/main" id="{5473508E-2F68-5797-24E2-89B14F001012}"/>
              </a:ext>
            </a:extLst>
          </p:cNvPr>
          <p:cNvSpPr>
            <a:spLocks noGrp="1" noChangeArrowheads="1"/>
          </p:cNvSpPr>
          <p:nvPr>
            <p:ph idx="1"/>
          </p:nvPr>
        </p:nvSpPr>
        <p:spPr>
          <a:xfrm>
            <a:off x="93519" y="1807028"/>
            <a:ext cx="12098482" cy="5050971"/>
          </a:xfrm>
        </p:spPr>
        <p:txBody>
          <a:bodyPr/>
          <a:lstStyle/>
          <a:p>
            <a:pPr marL="227013" indent="-227013" defTabSz="912813" eaLnBrk="1" hangingPunct="1"/>
            <a:r>
              <a:rPr lang="ja-JP" altLang="en-US" sz="2800" dirty="0">
                <a:latin typeface="UD デジタル 教科書体 N-R" panose="02020400000000000000" pitchFamily="17" charset="-128"/>
                <a:ea typeface="UD デジタル 教科書体 N-R" panose="02020400000000000000" pitchFamily="17" charset="-128"/>
              </a:rPr>
              <a:t>リーダーとして活躍している人々には、経験から導かれた独自のリーダーシップ・スタイルがある。</a:t>
            </a:r>
            <a:endParaRPr lang="en-US" altLang="ja-JP" sz="2800" dirty="0">
              <a:latin typeface="UD デジタル 教科書体 N-R" panose="02020400000000000000" pitchFamily="17" charset="-128"/>
              <a:ea typeface="UD デジタル 教科書体 N-R" panose="02020400000000000000" pitchFamily="17" charset="-128"/>
            </a:endParaRPr>
          </a:p>
          <a:p>
            <a:pPr marL="227013" indent="-227013" defTabSz="912813" eaLnBrk="1" hangingPunct="1"/>
            <a:r>
              <a:rPr lang="ja-JP" altLang="en-US" sz="2800" dirty="0">
                <a:latin typeface="UD デジタル 教科書体 N-R" panose="02020400000000000000" pitchFamily="17" charset="-128"/>
                <a:ea typeface="UD デジタル 教科書体 N-R" panose="02020400000000000000" pitchFamily="17" charset="-128"/>
              </a:rPr>
              <a:t>経験と実践の中から生まれたリーダーシップ・スタイルは、「暗黙知」として無意識に実践されていることが多い。</a:t>
            </a:r>
            <a:endParaRPr lang="en-US" altLang="ja-JP" sz="2800" dirty="0">
              <a:latin typeface="UD デジタル 教科書体 N-R" panose="02020400000000000000" pitchFamily="17" charset="-128"/>
              <a:ea typeface="UD デジタル 教科書体 N-R" panose="02020400000000000000" pitchFamily="17" charset="-128"/>
            </a:endParaRPr>
          </a:p>
          <a:p>
            <a:pPr marL="227013" indent="-227013" defTabSz="912813" eaLnBrk="1" hangingPunct="1"/>
            <a:r>
              <a:rPr lang="ja-JP" altLang="en-US" sz="2800" dirty="0">
                <a:latin typeface="UD デジタル 教科書体 N-R" panose="02020400000000000000" pitchFamily="17" charset="-128"/>
                <a:ea typeface="UD デジタル 教科書体 N-R" panose="02020400000000000000" pitchFamily="17" charset="-128"/>
              </a:rPr>
              <a:t>「暗黙知」としてのリーダーシップ・スタイルと言語化した「形式知」として理解するアプローチとして「一皮むけた経験」</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大きく飛躍した人生経験とそこから導かれた教訓</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を収集する方法がある。</a:t>
            </a:r>
          </a:p>
          <a:p>
            <a:pPr marL="227013" indent="-227013" defTabSz="912813" eaLnBrk="1" hangingPunct="1"/>
            <a:endParaRPr lang="ja-JP" altLang="en-US" dirty="0"/>
          </a:p>
        </p:txBody>
      </p:sp>
    </p:spTree>
    <p:extLst>
      <p:ext uri="{BB962C8B-B14F-4D97-AF65-F5344CB8AC3E}">
        <p14:creationId xmlns:p14="http://schemas.microsoft.com/office/powerpoint/2010/main" val="1528826606"/>
      </p:ext>
    </p:extLst>
  </p:cSld>
  <p:clrMapOvr>
    <a:masterClrMapping/>
  </p:clrMapOvr>
  <mc:AlternateContent xmlns:mc="http://schemas.openxmlformats.org/markup-compatibility/2006" xmlns:p14="http://schemas.microsoft.com/office/powerpoint/2010/main">
    <mc:Choice Requires="p14">
      <p:transition spd="med" p14:dur="700" advTm="143540">
        <p:fade/>
      </p:transition>
    </mc:Choice>
    <mc:Fallback xmlns="">
      <p:transition spd="med" advTm="14354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692CBCE-9EFE-5C59-AEEB-3C285B4EB368}"/>
              </a:ext>
            </a:extLst>
          </p:cNvPr>
          <p:cNvSpPr>
            <a:spLocks noGrp="1" noChangeArrowheads="1"/>
          </p:cNvSpPr>
          <p:nvPr>
            <p:ph type="title"/>
          </p:nvPr>
        </p:nvSpPr>
        <p:spPr>
          <a:xfrm>
            <a:off x="0" y="674914"/>
            <a:ext cx="12192000" cy="1055915"/>
          </a:xfrm>
        </p:spPr>
        <p:txBody>
          <a:bodyPr anchor="ctr">
            <a:normAutofit fontScale="90000"/>
          </a:bodyPr>
          <a:lstStyle/>
          <a:p>
            <a:pPr eaLnBrk="1" hangingPunct="1"/>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4400" dirty="0">
                <a:latin typeface="Times New Roman" panose="02020603050405020304" pitchFamily="18" charset="0"/>
                <a:ea typeface="UD デジタル 教科書体 NK-B" panose="02020700000000000000" pitchFamily="18" charset="-128"/>
                <a:cs typeface="Times New Roman" panose="02020603050405020304" pitchFamily="18" charset="0"/>
              </a:rPr>
              <a:t>知識創造の組織論の考え方</a:t>
            </a:r>
            <a:b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br>
            <a:endPar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
        <p:nvSpPr>
          <p:cNvPr id="18435" name="Rectangle 3">
            <a:extLst>
              <a:ext uri="{FF2B5EF4-FFF2-40B4-BE49-F238E27FC236}">
                <a16:creationId xmlns:a16="http://schemas.microsoft.com/office/drawing/2014/main" id="{ED2691EF-96F9-847F-25D4-52268F070E36}"/>
              </a:ext>
            </a:extLst>
          </p:cNvPr>
          <p:cNvSpPr>
            <a:spLocks noGrp="1" noChangeArrowheads="1"/>
          </p:cNvSpPr>
          <p:nvPr>
            <p:ph sz="quarter" idx="1"/>
          </p:nvPr>
        </p:nvSpPr>
        <p:spPr>
          <a:xfrm>
            <a:off x="0" y="2090057"/>
            <a:ext cx="12192000" cy="4767943"/>
          </a:xfrm>
        </p:spPr>
        <p:txBody>
          <a:bodyPr>
            <a:normAutofit/>
          </a:bodyPr>
          <a:lstStyle/>
          <a:p>
            <a:pPr eaLnBrk="1" hangingPunct="1"/>
            <a:r>
              <a:rPr lang="ja-JP" altLang="en-US" sz="3200" dirty="0">
                <a:latin typeface="UD デジタル 教科書体 N-R" panose="02020400000000000000" pitchFamily="17" charset="-128"/>
                <a:ea typeface="UD デジタル 教科書体 N-R" panose="02020400000000000000" pitchFamily="17" charset="-128"/>
              </a:rPr>
              <a:t>組織は知識創造を促進する手段である。</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知識と事業との見えない関係を洞察した上で、知識資産開発のための投資や、知識資産を活用するのに必要な個人や組織間のネットワーク作りに力を入れることが、組織の持続的な成長を左右する。</a:t>
            </a:r>
          </a:p>
        </p:txBody>
      </p:sp>
    </p:spTree>
    <p:extLst>
      <p:ext uri="{BB962C8B-B14F-4D97-AF65-F5344CB8AC3E}">
        <p14:creationId xmlns:p14="http://schemas.microsoft.com/office/powerpoint/2010/main" val="3295790717"/>
      </p:ext>
    </p:extLst>
  </p:cSld>
  <p:clrMapOvr>
    <a:masterClrMapping/>
  </p:clrMapOvr>
  <mc:AlternateContent xmlns:mc="http://schemas.openxmlformats.org/markup-compatibility/2006" xmlns:p14="http://schemas.microsoft.com/office/powerpoint/2010/main">
    <mc:Choice Requires="p14">
      <p:transition spd="med" p14:dur="700" advTm="119468">
        <p:fade/>
      </p:transition>
    </mc:Choice>
    <mc:Fallback xmlns="">
      <p:transition spd="med" advTm="119468">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6E8C3F53-4C94-24EB-6FD1-19841B0670D2}"/>
              </a:ext>
            </a:extLst>
          </p:cNvPr>
          <p:cNvSpPr>
            <a:spLocks noGrp="1" noChangeArrowheads="1"/>
          </p:cNvSpPr>
          <p:nvPr>
            <p:ph type="title"/>
          </p:nvPr>
        </p:nvSpPr>
        <p:spPr>
          <a:xfrm>
            <a:off x="0" y="0"/>
            <a:ext cx="12192000" cy="1828800"/>
          </a:xfrm>
        </p:spPr>
        <p:txBody>
          <a:bodyPr anchor="ctr">
            <a:normAutofit/>
          </a:bodyPr>
          <a:lstStyle/>
          <a:p>
            <a:pPr eaLnBrk="1" hangingPunct="1"/>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知識のタイプ</a:t>
            </a:r>
          </a:p>
        </p:txBody>
      </p:sp>
      <p:sp>
        <p:nvSpPr>
          <p:cNvPr id="19459" name="Rectangle 3">
            <a:extLst>
              <a:ext uri="{FF2B5EF4-FFF2-40B4-BE49-F238E27FC236}">
                <a16:creationId xmlns:a16="http://schemas.microsoft.com/office/drawing/2014/main" id="{F38EE6D2-5CCD-F69F-999B-D4C0C83E15DD}"/>
              </a:ext>
            </a:extLst>
          </p:cNvPr>
          <p:cNvSpPr>
            <a:spLocks noGrp="1" noChangeArrowheads="1"/>
          </p:cNvSpPr>
          <p:nvPr>
            <p:ph sz="quarter" idx="1"/>
          </p:nvPr>
        </p:nvSpPr>
        <p:spPr>
          <a:xfrm>
            <a:off x="0" y="1828800"/>
            <a:ext cx="12192000" cy="5029200"/>
          </a:xfrm>
        </p:spPr>
        <p:txBody>
          <a:bodyPr>
            <a:normAutofit/>
          </a:bodyPr>
          <a:lstStyle/>
          <a:p>
            <a:pPr eaLnBrk="1" hangingPunct="1">
              <a:buFont typeface="Arial" panose="020B0604020202020204" pitchFamily="34" charset="0"/>
              <a:buNone/>
            </a:pPr>
            <a:r>
              <a:rPr lang="ja-JP" altLang="en-US" sz="3200" dirty="0">
                <a:latin typeface="UD デジタル 教科書体 N-R" panose="02020400000000000000" pitchFamily="17" charset="-128"/>
                <a:ea typeface="UD デジタル 教科書体 N-R" panose="02020400000000000000" pitchFamily="17" charset="-128"/>
              </a:rPr>
              <a:t>暗黙知</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言葉や文章で表すことが難しい主観的な知識</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思い、視点、熟練、ノウハウなどの経験知</a:t>
            </a:r>
          </a:p>
          <a:p>
            <a:pPr eaLnBrk="1" hangingPunct="1">
              <a:buFont typeface="Arial" panose="020B0604020202020204" pitchFamily="34" charset="0"/>
              <a:buNone/>
            </a:pPr>
            <a:r>
              <a:rPr lang="ja-JP" altLang="en-US" sz="3200" dirty="0">
                <a:latin typeface="UD デジタル 教科書体 N-R" panose="02020400000000000000" pitchFamily="17" charset="-128"/>
                <a:ea typeface="UD デジタル 教科書体 N-R" panose="02020400000000000000" pitchFamily="17" charset="-128"/>
              </a:rPr>
              <a:t>形式知</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言葉や文章で表現できる客観的な知識</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コンピューターネットワークやデータベースなどの</a:t>
            </a:r>
            <a:r>
              <a:rPr lang="en-US" altLang="ja-JP" sz="3200" dirty="0">
                <a:latin typeface="UD デジタル 教科書体 N-R" panose="02020400000000000000" pitchFamily="17" charset="-128"/>
                <a:ea typeface="UD デジタル 教科書体 N-R" panose="02020400000000000000" pitchFamily="17" charset="-128"/>
              </a:rPr>
              <a:t>IT</a:t>
            </a:r>
            <a:r>
              <a:rPr lang="ja-JP" altLang="en-US" sz="3200" dirty="0">
                <a:latin typeface="UD デジタル 教科書体 N-R" panose="02020400000000000000" pitchFamily="17" charset="-128"/>
                <a:ea typeface="UD デジタル 教科書体 N-R" panose="02020400000000000000" pitchFamily="17" charset="-128"/>
              </a:rPr>
              <a:t>を活用して容易に蓄積したり、組み替えたりできる言語知</a:t>
            </a:r>
          </a:p>
        </p:txBody>
      </p:sp>
    </p:spTree>
  </p:cSld>
  <p:clrMapOvr>
    <a:masterClrMapping/>
  </p:clrMapOvr>
  <mc:AlternateContent xmlns:mc="http://schemas.openxmlformats.org/markup-compatibility/2006" xmlns:p14="http://schemas.microsoft.com/office/powerpoint/2010/main">
    <mc:Choice Requires="p14">
      <p:transition spd="med" p14:dur="700" advTm="47417">
        <p:fade/>
      </p:transition>
    </mc:Choice>
    <mc:Fallback xmlns="">
      <p:transition spd="med" advTm="47417">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1B5AAA63-A320-4637-90ED-A21E3243717A}"/>
              </a:ext>
            </a:extLst>
          </p:cNvPr>
          <p:cNvSpPr>
            <a:spLocks noGrp="1" noChangeArrowheads="1"/>
          </p:cNvSpPr>
          <p:nvPr>
            <p:ph type="title"/>
          </p:nvPr>
        </p:nvSpPr>
        <p:spPr>
          <a:xfrm>
            <a:off x="0" y="0"/>
            <a:ext cx="12192000" cy="1557338"/>
          </a:xfrm>
        </p:spPr>
        <p:txBody>
          <a:bodyPr anchor="ctr">
            <a:normAutofit/>
          </a:bodyPr>
          <a:lstStyle/>
          <a:p>
            <a:pPr eaLnBrk="1" hangingPunct="1"/>
            <a:r>
              <a:rPr lang="ja-JP" altLang="en-US" sz="4000" dirty="0">
                <a:latin typeface="UD デジタル 教科書体 NK-B" panose="02020700000000000000" pitchFamily="18" charset="-128"/>
                <a:ea typeface="UD デジタル 教科書体 NK-B" panose="02020700000000000000" pitchFamily="18" charset="-128"/>
              </a:rPr>
              <a:t>知識創造の流れ</a:t>
            </a:r>
          </a:p>
        </p:txBody>
      </p:sp>
      <p:sp>
        <p:nvSpPr>
          <p:cNvPr id="20483" name="Rectangle 3">
            <a:extLst>
              <a:ext uri="{FF2B5EF4-FFF2-40B4-BE49-F238E27FC236}">
                <a16:creationId xmlns:a16="http://schemas.microsoft.com/office/drawing/2014/main" id="{B6E6A664-8656-221E-AA44-B903750EF68A}"/>
              </a:ext>
            </a:extLst>
          </p:cNvPr>
          <p:cNvSpPr>
            <a:spLocks noGrp="1" noChangeArrowheads="1"/>
          </p:cNvSpPr>
          <p:nvPr>
            <p:ph sz="quarter" idx="1"/>
          </p:nvPr>
        </p:nvSpPr>
        <p:spPr>
          <a:xfrm>
            <a:off x="0" y="1557338"/>
            <a:ext cx="12192000" cy="5300662"/>
          </a:xfrm>
        </p:spPr>
        <p:txBody>
          <a:bodyPr>
            <a:normAutofit/>
          </a:bodyPr>
          <a:lstStyle/>
          <a:p>
            <a:pPr algn="ctr" eaLnBrk="1" hangingPunct="1">
              <a:buFont typeface="Arial" panose="020B0604020202020204" pitchFamily="34" charse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知識創造の基本的主体は個人</a:t>
            </a:r>
          </a:p>
          <a:p>
            <a:pPr algn="ctr" eaLnBrk="1" hangingPunct="1">
              <a:buFont typeface="Arial" panose="020B0604020202020204" pitchFamily="34" charse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algn="ctr" eaLnBrk="1" hangingPunct="1">
              <a:buFont typeface="Arial" panose="020B0604020202020204" pitchFamily="34" charse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個人レベルでの暗黙知の蓄積に基づいて、それを組織の具体的な技術・製品および戦略的行動といった複合的な一つの知識体系へと完成させていく。</a:t>
            </a:r>
          </a:p>
          <a:p>
            <a:pPr algn="ctr" eaLnBrk="1" hangingPunct="1">
              <a:buFont typeface="Arial" panose="020B0604020202020204" pitchFamily="34" charse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algn="ctr" eaLnBrk="1" hangingPunct="1">
              <a:buFont typeface="Arial" panose="020B0604020202020204" pitchFamily="34" charse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暗黙知と形式知の間の知識変換プロセス</a:t>
            </a:r>
          </a:p>
          <a:p>
            <a:pPr algn="ctr" eaLnBrk="1" hangingPunct="1">
              <a:buFont typeface="Arial" panose="020B0604020202020204" pitchFamily="34" charse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SECI</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モデル）</a:t>
            </a:r>
          </a:p>
        </p:txBody>
      </p:sp>
    </p:spTree>
  </p:cSld>
  <p:clrMapOvr>
    <a:masterClrMapping/>
  </p:clrMapOvr>
  <mc:AlternateContent xmlns:mc="http://schemas.openxmlformats.org/markup-compatibility/2006" xmlns:p14="http://schemas.microsoft.com/office/powerpoint/2010/main">
    <mc:Choice Requires="p14">
      <p:transition spd="med" p14:dur="700" advTm="45784">
        <p:fade/>
      </p:transition>
    </mc:Choice>
    <mc:Fallback xmlns="">
      <p:transition spd="med" advTm="45784">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a:extLst>
              <a:ext uri="{FF2B5EF4-FFF2-40B4-BE49-F238E27FC236}">
                <a16:creationId xmlns:a16="http://schemas.microsoft.com/office/drawing/2014/main" id="{0E5FA209-C559-C0F2-9711-F3ADE7344016}"/>
              </a:ext>
            </a:extLst>
          </p:cNvPr>
          <p:cNvSpPr>
            <a:spLocks noGrp="1"/>
          </p:cNvSpPr>
          <p:nvPr>
            <p:ph type="title"/>
          </p:nvPr>
        </p:nvSpPr>
        <p:spPr>
          <a:xfrm>
            <a:off x="1121229" y="520701"/>
            <a:ext cx="9144000" cy="744537"/>
          </a:xfrm>
        </p:spPr>
        <p:txBody>
          <a:bodyPr>
            <a:normAutofit fontScale="90000"/>
          </a:bodyPr>
          <a:lstStyle/>
          <a:p>
            <a:pPr eaLnBrk="1" hangingPunct="1"/>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知識創造の組織論</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SECI</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モデル</a:t>
            </a:r>
            <a:br>
              <a:rPr lang="en-US" altLang="ja-JP" sz="4000" dirty="0">
                <a:latin typeface="UD デジタル 教科書体 N-R" panose="02020400000000000000" pitchFamily="17" charset="-128"/>
                <a:ea typeface="UD デジタル 教科書体 N-R" panose="02020400000000000000" pitchFamily="17" charset="-128"/>
              </a:rPr>
            </a:b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出典：金井壽宏・高橋潔</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(2004)『</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組織行動の考え方</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東洋経済新報社</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253</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頁</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一部改訂</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
        <p:nvSpPr>
          <p:cNvPr id="3" name="正方形/長方形 2">
            <a:extLst>
              <a:ext uri="{FF2B5EF4-FFF2-40B4-BE49-F238E27FC236}">
                <a16:creationId xmlns:a16="http://schemas.microsoft.com/office/drawing/2014/main" id="{8321DB2F-B028-65E2-6EA8-75A87E0DF4C0}"/>
              </a:ext>
            </a:extLst>
          </p:cNvPr>
          <p:cNvSpPr/>
          <p:nvPr/>
        </p:nvSpPr>
        <p:spPr>
          <a:xfrm>
            <a:off x="3071813" y="2060575"/>
            <a:ext cx="6408737" cy="3960813"/>
          </a:xfrm>
          <a:prstGeom prst="rect">
            <a:avLst/>
          </a:prstGeom>
        </p:spPr>
        <p:style>
          <a:lnRef idx="2">
            <a:schemeClr val="accent3"/>
          </a:lnRef>
          <a:fillRef idx="1">
            <a:schemeClr val="lt1"/>
          </a:fillRef>
          <a:effectRef idx="0">
            <a:schemeClr val="accent3"/>
          </a:effectRef>
          <a:fontRef idx="minor">
            <a:schemeClr val="dk1"/>
          </a:fontRef>
        </p:style>
        <p:txBody>
          <a:bodyPr anchor="ctr"/>
          <a:lstStyle>
            <a:lvl1pPr>
              <a:defRPr kumimoji="1">
                <a:solidFill>
                  <a:schemeClr val="tx1"/>
                </a:solidFill>
                <a:latin typeface="Tw Cen MT" charset="0"/>
                <a:ea typeface="HGPｺﾞｼｯｸE" pitchFamily="50" charset="-128"/>
              </a:defRPr>
            </a:lvl1pPr>
            <a:lvl2pPr marL="742950" indent="-285750">
              <a:defRPr kumimoji="1">
                <a:solidFill>
                  <a:schemeClr val="tx1"/>
                </a:solidFill>
                <a:latin typeface="Tw Cen MT" charset="0"/>
                <a:ea typeface="HGPｺﾞｼｯｸE" pitchFamily="50" charset="-128"/>
              </a:defRPr>
            </a:lvl2pPr>
            <a:lvl3pPr marL="1143000" indent="-228600">
              <a:defRPr kumimoji="1">
                <a:solidFill>
                  <a:schemeClr val="tx1"/>
                </a:solidFill>
                <a:latin typeface="Tw Cen MT" charset="0"/>
                <a:ea typeface="HGPｺﾞｼｯｸE" pitchFamily="50" charset="-128"/>
              </a:defRPr>
            </a:lvl3pPr>
            <a:lvl4pPr marL="1600200" indent="-228600">
              <a:defRPr kumimoji="1">
                <a:solidFill>
                  <a:schemeClr val="tx1"/>
                </a:solidFill>
                <a:latin typeface="Tw Cen MT" charset="0"/>
                <a:ea typeface="HGPｺﾞｼｯｸE" pitchFamily="50" charset="-128"/>
              </a:defRPr>
            </a:lvl4pPr>
            <a:lvl5pPr marL="2057400" indent="-228600">
              <a:defRPr kumimoji="1">
                <a:solidFill>
                  <a:schemeClr val="tx1"/>
                </a:solidFill>
                <a:latin typeface="Tw Cen MT" charset="0"/>
                <a:ea typeface="HGPｺﾞｼｯｸE" pitchFamily="50" charset="-128"/>
              </a:defRPr>
            </a:lvl5pPr>
            <a:lvl6pPr marL="2514600" indent="-228600" fontAlgn="base">
              <a:spcBef>
                <a:spcPct val="0"/>
              </a:spcBef>
              <a:spcAft>
                <a:spcPct val="0"/>
              </a:spcAft>
              <a:defRPr kumimoji="1">
                <a:solidFill>
                  <a:schemeClr val="tx1"/>
                </a:solidFill>
                <a:latin typeface="Tw Cen MT" charset="0"/>
                <a:ea typeface="HGPｺﾞｼｯｸE" pitchFamily="50" charset="-128"/>
              </a:defRPr>
            </a:lvl6pPr>
            <a:lvl7pPr marL="2971800" indent="-228600" fontAlgn="base">
              <a:spcBef>
                <a:spcPct val="0"/>
              </a:spcBef>
              <a:spcAft>
                <a:spcPct val="0"/>
              </a:spcAft>
              <a:defRPr kumimoji="1">
                <a:solidFill>
                  <a:schemeClr val="tx1"/>
                </a:solidFill>
                <a:latin typeface="Tw Cen MT" charset="0"/>
                <a:ea typeface="HGPｺﾞｼｯｸE" pitchFamily="50" charset="-128"/>
              </a:defRPr>
            </a:lvl7pPr>
            <a:lvl8pPr marL="3429000" indent="-228600" fontAlgn="base">
              <a:spcBef>
                <a:spcPct val="0"/>
              </a:spcBef>
              <a:spcAft>
                <a:spcPct val="0"/>
              </a:spcAft>
              <a:defRPr kumimoji="1">
                <a:solidFill>
                  <a:schemeClr val="tx1"/>
                </a:solidFill>
                <a:latin typeface="Tw Cen MT" charset="0"/>
                <a:ea typeface="HGPｺﾞｼｯｸE" pitchFamily="50" charset="-128"/>
              </a:defRPr>
            </a:lvl8pPr>
            <a:lvl9pPr marL="3886200" indent="-228600" fontAlgn="base">
              <a:spcBef>
                <a:spcPct val="0"/>
              </a:spcBef>
              <a:spcAft>
                <a:spcPct val="0"/>
              </a:spcAft>
              <a:defRPr kumimoji="1">
                <a:solidFill>
                  <a:schemeClr val="tx1"/>
                </a:solidFill>
                <a:latin typeface="Tw Cen MT" charset="0"/>
                <a:ea typeface="HGPｺﾞｼｯｸE" pitchFamily="50" charset="-128"/>
              </a:defRPr>
            </a:lvl9pPr>
          </a:lstStyle>
          <a:p>
            <a:pPr algn="ctr" eaLnBrk="1" fontAlgn="auto" hangingPunct="1">
              <a:spcBef>
                <a:spcPts val="0"/>
              </a:spcBef>
              <a:spcAft>
                <a:spcPts val="0"/>
              </a:spcAft>
              <a:defRPr/>
            </a:pPr>
            <a:endParaRPr lang="en-US" altLang="ja-JP" dirty="0">
              <a:solidFill>
                <a:srgbClr val="000000"/>
              </a:solidFill>
            </a:endParaRPr>
          </a:p>
          <a:p>
            <a:pPr eaLnBrk="1" fontAlgn="auto" hangingPunct="1">
              <a:spcBef>
                <a:spcPts val="0"/>
              </a:spcBef>
              <a:spcAft>
                <a:spcPts val="0"/>
              </a:spcAft>
              <a:defRPr/>
            </a:pPr>
            <a:endParaRPr lang="en-US" altLang="ja-JP" dirty="0">
              <a:solidFill>
                <a:srgbClr val="000000"/>
              </a:solidFill>
            </a:endParaRPr>
          </a:p>
          <a:p>
            <a:pPr eaLnBrk="1" fontAlgn="auto" hangingPunct="1">
              <a:spcBef>
                <a:spcPts val="0"/>
              </a:spcBef>
              <a:spcAft>
                <a:spcPts val="0"/>
              </a:spcAft>
              <a:defRPr/>
            </a:pPr>
            <a:endParaRPr lang="en-US" altLang="ja-JP" dirty="0">
              <a:solidFill>
                <a:srgbClr val="000000"/>
              </a:solidFill>
            </a:endParaRPr>
          </a:p>
          <a:p>
            <a:pPr eaLnBrk="1" fontAlgn="auto" hangingPunct="1">
              <a:spcBef>
                <a:spcPts val="0"/>
              </a:spcBef>
              <a:spcAft>
                <a:spcPts val="0"/>
              </a:spcAft>
              <a:defRPr/>
            </a:pPr>
            <a:r>
              <a:rPr lang="ja-JP" altLang="en-US" sz="2400" dirty="0">
                <a:solidFill>
                  <a:srgbClr val="000000"/>
                </a:solidFill>
              </a:rPr>
              <a:t>共同化　　　　　　　　　　　　　　　　　　　　表出化</a:t>
            </a:r>
            <a:endParaRPr lang="en-US" altLang="ja-JP" sz="2400" dirty="0">
              <a:solidFill>
                <a:srgbClr val="000000"/>
              </a:solidFill>
            </a:endParaRPr>
          </a:p>
          <a:p>
            <a:pPr eaLnBrk="1" fontAlgn="auto" hangingPunct="1">
              <a:spcBef>
                <a:spcPts val="0"/>
              </a:spcBef>
              <a:spcAft>
                <a:spcPts val="0"/>
              </a:spcAft>
              <a:defRPr/>
            </a:pPr>
            <a:r>
              <a:rPr lang="en-US" altLang="ja-JP" sz="2400" dirty="0">
                <a:solidFill>
                  <a:srgbClr val="000000"/>
                </a:solidFill>
              </a:rPr>
              <a:t>(</a:t>
            </a:r>
            <a:r>
              <a:rPr lang="ja-JP" altLang="en-US" sz="2400" dirty="0">
                <a:solidFill>
                  <a:srgbClr val="000000"/>
                </a:solidFill>
              </a:rPr>
              <a:t>共感知</a:t>
            </a:r>
            <a:r>
              <a:rPr lang="en-US" altLang="ja-JP" sz="2400" dirty="0">
                <a:solidFill>
                  <a:srgbClr val="000000"/>
                </a:solidFill>
              </a:rPr>
              <a:t>)</a:t>
            </a:r>
            <a:r>
              <a:rPr lang="ja-JP" altLang="en-US" sz="2400" dirty="0">
                <a:solidFill>
                  <a:srgbClr val="000000"/>
                </a:solidFill>
              </a:rPr>
              <a:t>　　　　　　　　　　　　　　　　　　　</a:t>
            </a:r>
            <a:r>
              <a:rPr lang="en-US" altLang="ja-JP" sz="2400" dirty="0">
                <a:solidFill>
                  <a:srgbClr val="000000"/>
                </a:solidFill>
              </a:rPr>
              <a:t>(</a:t>
            </a:r>
            <a:r>
              <a:rPr lang="ja-JP" altLang="en-US" sz="2400" dirty="0">
                <a:solidFill>
                  <a:srgbClr val="000000"/>
                </a:solidFill>
              </a:rPr>
              <a:t>概念知</a:t>
            </a:r>
            <a:r>
              <a:rPr lang="en-US" altLang="ja-JP" sz="2400" dirty="0">
                <a:solidFill>
                  <a:srgbClr val="000000"/>
                </a:solidFill>
              </a:rPr>
              <a:t>)</a:t>
            </a:r>
          </a:p>
          <a:p>
            <a:pP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eaLnBrk="1" fontAlgn="auto" hangingPunct="1">
              <a:spcBef>
                <a:spcPts val="0"/>
              </a:spcBef>
              <a:spcAft>
                <a:spcPts val="0"/>
              </a:spcAft>
              <a:defRPr/>
            </a:pPr>
            <a:r>
              <a:rPr lang="en-US" altLang="ja-JP" sz="2400" dirty="0">
                <a:solidFill>
                  <a:srgbClr val="000000"/>
                </a:solidFill>
              </a:rPr>
              <a:t>(</a:t>
            </a:r>
            <a:r>
              <a:rPr lang="ja-JP" altLang="en-US" sz="2400" dirty="0">
                <a:solidFill>
                  <a:srgbClr val="000000"/>
                </a:solidFill>
              </a:rPr>
              <a:t>操作知</a:t>
            </a:r>
            <a:r>
              <a:rPr lang="en-US" altLang="ja-JP" sz="2400" dirty="0">
                <a:solidFill>
                  <a:srgbClr val="000000"/>
                </a:solidFill>
              </a:rPr>
              <a:t>)</a:t>
            </a:r>
            <a:r>
              <a:rPr lang="ja-JP" altLang="en-US" sz="2400" dirty="0">
                <a:solidFill>
                  <a:srgbClr val="000000"/>
                </a:solidFill>
              </a:rPr>
              <a:t>　　　　　　　　　　　　　　　　　　　</a:t>
            </a:r>
            <a:r>
              <a:rPr lang="en-US" altLang="ja-JP" sz="2400" dirty="0">
                <a:solidFill>
                  <a:srgbClr val="000000"/>
                </a:solidFill>
              </a:rPr>
              <a:t>(</a:t>
            </a:r>
            <a:r>
              <a:rPr lang="ja-JP" altLang="en-US" sz="2400" dirty="0">
                <a:solidFill>
                  <a:srgbClr val="000000"/>
                </a:solidFill>
              </a:rPr>
              <a:t>体系知</a:t>
            </a:r>
            <a:r>
              <a:rPr lang="en-US" altLang="ja-JP" sz="2400" dirty="0">
                <a:solidFill>
                  <a:srgbClr val="000000"/>
                </a:solidFill>
              </a:rPr>
              <a:t>)</a:t>
            </a:r>
          </a:p>
          <a:p>
            <a:pPr eaLnBrk="1" fontAlgn="auto" hangingPunct="1">
              <a:spcBef>
                <a:spcPts val="0"/>
              </a:spcBef>
              <a:spcAft>
                <a:spcPts val="0"/>
              </a:spcAft>
              <a:defRPr/>
            </a:pPr>
            <a:r>
              <a:rPr lang="ja-JP" altLang="en-US" sz="2400" dirty="0">
                <a:solidFill>
                  <a:srgbClr val="000000"/>
                </a:solidFill>
              </a:rPr>
              <a:t>内面化　　　　　　　　　　　　　　　　　　　　連結化</a:t>
            </a:r>
            <a:endParaRPr lang="en-US" altLang="ja-JP" sz="2400"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en-US" altLang="ja-JP" dirty="0">
              <a:solidFill>
                <a:srgbClr val="000000"/>
              </a:solidFill>
            </a:endParaRPr>
          </a:p>
          <a:p>
            <a:pPr algn="ctr" eaLnBrk="1" fontAlgn="auto" hangingPunct="1">
              <a:spcBef>
                <a:spcPts val="0"/>
              </a:spcBef>
              <a:spcAft>
                <a:spcPts val="0"/>
              </a:spcAft>
              <a:defRPr/>
            </a:pPr>
            <a:endParaRPr lang="ja-JP" altLang="en-US" dirty="0">
              <a:solidFill>
                <a:srgbClr val="000000"/>
              </a:solidFill>
            </a:endParaRPr>
          </a:p>
        </p:txBody>
      </p:sp>
      <p:cxnSp>
        <p:nvCxnSpPr>
          <p:cNvPr id="7" name="直線コネクタ 6">
            <a:extLst>
              <a:ext uri="{FF2B5EF4-FFF2-40B4-BE49-F238E27FC236}">
                <a16:creationId xmlns:a16="http://schemas.microsoft.com/office/drawing/2014/main" id="{8716A80A-6E37-2AFC-37E5-4B6BA597316A}"/>
              </a:ext>
            </a:extLst>
          </p:cNvPr>
          <p:cNvCxnSpPr>
            <a:cxnSpLocks noChangeShapeType="1"/>
            <a:stCxn id="3" idx="0"/>
            <a:endCxn id="3" idx="2"/>
          </p:cNvCxnSpPr>
          <p:nvPr/>
        </p:nvCxnSpPr>
        <p:spPr bwMode="auto">
          <a:xfrm>
            <a:off x="6275388" y="2060575"/>
            <a:ext cx="0" cy="3960813"/>
          </a:xfrm>
          <a:prstGeom prst="line">
            <a:avLst/>
          </a:prstGeom>
          <a:noFill/>
          <a:ln w="47625" cmpd="dbl">
            <a:solidFill>
              <a:srgbClr val="FF6700"/>
            </a:solidFill>
            <a:round/>
            <a:headEnd/>
            <a:tailEnd/>
          </a:ln>
          <a:effectLst>
            <a:outerShdw blurRad="38100" dist="30000" dir="5400000" rotWithShape="0">
              <a:srgbClr val="808080">
                <a:alpha val="45000"/>
              </a:srgbClr>
            </a:outerShdw>
          </a:effectLst>
        </p:spPr>
      </p:cxnSp>
      <p:cxnSp>
        <p:nvCxnSpPr>
          <p:cNvPr id="9" name="直線コネクタ 8">
            <a:extLst>
              <a:ext uri="{FF2B5EF4-FFF2-40B4-BE49-F238E27FC236}">
                <a16:creationId xmlns:a16="http://schemas.microsoft.com/office/drawing/2014/main" id="{306F67ED-A26B-52F6-206D-885655BD8C36}"/>
              </a:ext>
            </a:extLst>
          </p:cNvPr>
          <p:cNvCxnSpPr>
            <a:cxnSpLocks noChangeShapeType="1"/>
            <a:stCxn id="3" idx="1"/>
            <a:endCxn id="3" idx="3"/>
          </p:cNvCxnSpPr>
          <p:nvPr/>
        </p:nvCxnSpPr>
        <p:spPr bwMode="auto">
          <a:xfrm>
            <a:off x="3071813" y="4041775"/>
            <a:ext cx="6408737" cy="0"/>
          </a:xfrm>
          <a:prstGeom prst="line">
            <a:avLst/>
          </a:prstGeom>
          <a:noFill/>
          <a:ln w="47625" cmpd="dbl">
            <a:solidFill>
              <a:srgbClr val="FF6700"/>
            </a:solidFill>
            <a:round/>
            <a:headEnd/>
            <a:tailEnd/>
          </a:ln>
          <a:effectLst>
            <a:outerShdw blurRad="38100" dist="30000" dir="5400000" rotWithShape="0">
              <a:srgbClr val="808080">
                <a:alpha val="45000"/>
              </a:srgbClr>
            </a:outerShdw>
          </a:effectLst>
        </p:spPr>
      </p:cxnSp>
      <p:sp>
        <p:nvSpPr>
          <p:cNvPr id="14" name="円/楕円 13">
            <a:extLst>
              <a:ext uri="{FF2B5EF4-FFF2-40B4-BE49-F238E27FC236}">
                <a16:creationId xmlns:a16="http://schemas.microsoft.com/office/drawing/2014/main" id="{69989EE5-A266-5293-AC9D-3AB15C874577}"/>
              </a:ext>
            </a:extLst>
          </p:cNvPr>
          <p:cNvSpPr/>
          <p:nvPr/>
        </p:nvSpPr>
        <p:spPr>
          <a:xfrm>
            <a:off x="3071813" y="1350963"/>
            <a:ext cx="1285875" cy="576262"/>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暗黙知</a:t>
            </a:r>
          </a:p>
        </p:txBody>
      </p:sp>
      <p:sp>
        <p:nvSpPr>
          <p:cNvPr id="15" name="円/楕円 14">
            <a:extLst>
              <a:ext uri="{FF2B5EF4-FFF2-40B4-BE49-F238E27FC236}">
                <a16:creationId xmlns:a16="http://schemas.microsoft.com/office/drawing/2014/main" id="{1FFD435B-9826-D63A-32D5-68F58DC09BD3}"/>
              </a:ext>
            </a:extLst>
          </p:cNvPr>
          <p:cNvSpPr/>
          <p:nvPr/>
        </p:nvSpPr>
        <p:spPr>
          <a:xfrm>
            <a:off x="8194675" y="1341438"/>
            <a:ext cx="1285875" cy="574675"/>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形式知</a:t>
            </a:r>
          </a:p>
        </p:txBody>
      </p:sp>
      <p:sp>
        <p:nvSpPr>
          <p:cNvPr id="16" name="円/楕円 15">
            <a:extLst>
              <a:ext uri="{FF2B5EF4-FFF2-40B4-BE49-F238E27FC236}">
                <a16:creationId xmlns:a16="http://schemas.microsoft.com/office/drawing/2014/main" id="{6CD16C52-2D0E-2F20-B69B-9B4B6CDC5353}"/>
              </a:ext>
            </a:extLst>
          </p:cNvPr>
          <p:cNvSpPr/>
          <p:nvPr/>
        </p:nvSpPr>
        <p:spPr>
          <a:xfrm>
            <a:off x="1631950" y="2852738"/>
            <a:ext cx="1285875" cy="576262"/>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暗黙知</a:t>
            </a:r>
          </a:p>
        </p:txBody>
      </p:sp>
      <p:sp>
        <p:nvSpPr>
          <p:cNvPr id="23" name="円/楕円 22">
            <a:extLst>
              <a:ext uri="{FF2B5EF4-FFF2-40B4-BE49-F238E27FC236}">
                <a16:creationId xmlns:a16="http://schemas.microsoft.com/office/drawing/2014/main" id="{FF492F04-9794-F0B9-5AF0-153C7AB85E47}"/>
              </a:ext>
            </a:extLst>
          </p:cNvPr>
          <p:cNvSpPr/>
          <p:nvPr/>
        </p:nvSpPr>
        <p:spPr>
          <a:xfrm>
            <a:off x="1631950" y="4797425"/>
            <a:ext cx="1285875" cy="576263"/>
          </a:xfrm>
          <a:prstGeom prst="ellipse">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形式知</a:t>
            </a:r>
          </a:p>
        </p:txBody>
      </p:sp>
      <p:sp>
        <p:nvSpPr>
          <p:cNvPr id="24" name="角丸四角形 23">
            <a:extLst>
              <a:ext uri="{FF2B5EF4-FFF2-40B4-BE49-F238E27FC236}">
                <a16:creationId xmlns:a16="http://schemas.microsoft.com/office/drawing/2014/main" id="{06C191BB-50CC-D819-E643-BA8483C567FA}"/>
              </a:ext>
            </a:extLst>
          </p:cNvPr>
          <p:cNvSpPr/>
          <p:nvPr/>
        </p:nvSpPr>
        <p:spPr>
          <a:xfrm>
            <a:off x="5494338" y="1387475"/>
            <a:ext cx="1512887" cy="503238"/>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対話</a:t>
            </a:r>
          </a:p>
        </p:txBody>
      </p:sp>
      <p:sp>
        <p:nvSpPr>
          <p:cNvPr id="25" name="角丸四角形 24">
            <a:extLst>
              <a:ext uri="{FF2B5EF4-FFF2-40B4-BE49-F238E27FC236}">
                <a16:creationId xmlns:a16="http://schemas.microsoft.com/office/drawing/2014/main" id="{CD77B8F0-4EE1-A7EF-CB5D-26B9A9F2337A}"/>
              </a:ext>
            </a:extLst>
          </p:cNvPr>
          <p:cNvSpPr/>
          <p:nvPr/>
        </p:nvSpPr>
        <p:spPr>
          <a:xfrm>
            <a:off x="9545638" y="3644900"/>
            <a:ext cx="1019175" cy="792163"/>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形式知</a:t>
            </a:r>
            <a:endParaRPr lang="en-US" altLang="ja-JP" dirty="0">
              <a:solidFill>
                <a:prstClr val="black"/>
              </a:solidFill>
            </a:endParaRPr>
          </a:p>
          <a:p>
            <a:pPr algn="ctr" eaLnBrk="1" fontAlgn="auto" hangingPunct="1">
              <a:spcBef>
                <a:spcPts val="0"/>
              </a:spcBef>
              <a:spcAft>
                <a:spcPts val="0"/>
              </a:spcAft>
              <a:defRPr/>
            </a:pPr>
            <a:r>
              <a:rPr lang="ja-JP" altLang="en-US" dirty="0">
                <a:solidFill>
                  <a:prstClr val="black"/>
                </a:solidFill>
              </a:rPr>
              <a:t>の結合</a:t>
            </a:r>
          </a:p>
        </p:txBody>
      </p:sp>
      <p:sp>
        <p:nvSpPr>
          <p:cNvPr id="26" name="角丸四角形 25">
            <a:extLst>
              <a:ext uri="{FF2B5EF4-FFF2-40B4-BE49-F238E27FC236}">
                <a16:creationId xmlns:a16="http://schemas.microsoft.com/office/drawing/2014/main" id="{D5FCFA10-1B2F-01C9-3714-3AA036C558AE}"/>
              </a:ext>
            </a:extLst>
          </p:cNvPr>
          <p:cNvSpPr/>
          <p:nvPr/>
        </p:nvSpPr>
        <p:spPr>
          <a:xfrm>
            <a:off x="1631950" y="3789363"/>
            <a:ext cx="1285875" cy="503237"/>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場づくり</a:t>
            </a:r>
          </a:p>
        </p:txBody>
      </p:sp>
      <p:sp>
        <p:nvSpPr>
          <p:cNvPr id="27" name="角丸四角形 26">
            <a:extLst>
              <a:ext uri="{FF2B5EF4-FFF2-40B4-BE49-F238E27FC236}">
                <a16:creationId xmlns:a16="http://schemas.microsoft.com/office/drawing/2014/main" id="{012D1EC7-43EF-36B5-50B8-E634E83BA1CB}"/>
              </a:ext>
            </a:extLst>
          </p:cNvPr>
          <p:cNvSpPr/>
          <p:nvPr/>
        </p:nvSpPr>
        <p:spPr>
          <a:xfrm>
            <a:off x="5232400" y="6165850"/>
            <a:ext cx="2087563" cy="503238"/>
          </a:xfrm>
          <a:prstGeom prst="roundRect">
            <a:avLst/>
          </a:prstGeom>
        </p:spPr>
        <p:style>
          <a:lnRef idx="2">
            <a:schemeClr val="accent3"/>
          </a:lnRef>
          <a:fillRef idx="1">
            <a:schemeClr val="lt1"/>
          </a:fillRef>
          <a:effectRef idx="0">
            <a:schemeClr val="accent3"/>
          </a:effectRef>
          <a:fontRef idx="minor">
            <a:schemeClr val="dk1"/>
          </a:fontRef>
        </p:style>
        <p:txBody>
          <a:bodyPr anchor="ctr"/>
          <a:lstStyle/>
          <a:p>
            <a:pPr algn="ctr" eaLnBrk="1" fontAlgn="auto" hangingPunct="1">
              <a:spcBef>
                <a:spcPts val="0"/>
              </a:spcBef>
              <a:spcAft>
                <a:spcPts val="0"/>
              </a:spcAft>
              <a:defRPr/>
            </a:pPr>
            <a:r>
              <a:rPr lang="ja-JP" altLang="en-US" dirty="0">
                <a:solidFill>
                  <a:prstClr val="black"/>
                </a:solidFill>
              </a:rPr>
              <a:t>行動による学習</a:t>
            </a:r>
          </a:p>
        </p:txBody>
      </p:sp>
      <p:sp>
        <p:nvSpPr>
          <p:cNvPr id="31" name="右矢印 30">
            <a:extLst>
              <a:ext uri="{FF2B5EF4-FFF2-40B4-BE49-F238E27FC236}">
                <a16:creationId xmlns:a16="http://schemas.microsoft.com/office/drawing/2014/main" id="{84A900B2-5AAB-2F19-03ED-8C9FE86D7E7B}"/>
              </a:ext>
            </a:extLst>
          </p:cNvPr>
          <p:cNvSpPr/>
          <p:nvPr/>
        </p:nvSpPr>
        <p:spPr>
          <a:xfrm>
            <a:off x="5124450" y="2276475"/>
            <a:ext cx="2303463" cy="792163"/>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endParaRPr lang="ja-JP" altLang="en-US">
              <a:solidFill>
                <a:prstClr val="white"/>
              </a:solidFill>
            </a:endParaRPr>
          </a:p>
        </p:txBody>
      </p:sp>
      <p:sp>
        <p:nvSpPr>
          <p:cNvPr id="32" name="下矢印 31">
            <a:extLst>
              <a:ext uri="{FF2B5EF4-FFF2-40B4-BE49-F238E27FC236}">
                <a16:creationId xmlns:a16="http://schemas.microsoft.com/office/drawing/2014/main" id="{42124FEC-11BC-E8FA-4117-7F9F4B93B5D4}"/>
              </a:ext>
            </a:extLst>
          </p:cNvPr>
          <p:cNvSpPr/>
          <p:nvPr/>
        </p:nvSpPr>
        <p:spPr>
          <a:xfrm>
            <a:off x="6861175" y="3249613"/>
            <a:ext cx="819150" cy="1584325"/>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endParaRPr lang="ja-JP" altLang="en-US">
              <a:solidFill>
                <a:prstClr val="white"/>
              </a:solidFill>
            </a:endParaRPr>
          </a:p>
        </p:txBody>
      </p:sp>
      <p:sp>
        <p:nvSpPr>
          <p:cNvPr id="33" name="左矢印 32">
            <a:extLst>
              <a:ext uri="{FF2B5EF4-FFF2-40B4-BE49-F238E27FC236}">
                <a16:creationId xmlns:a16="http://schemas.microsoft.com/office/drawing/2014/main" id="{895F35B7-9CD4-F7CB-AF55-2673F1AE2579}"/>
              </a:ext>
            </a:extLst>
          </p:cNvPr>
          <p:cNvSpPr/>
          <p:nvPr/>
        </p:nvSpPr>
        <p:spPr>
          <a:xfrm>
            <a:off x="5189538" y="4976813"/>
            <a:ext cx="2087562" cy="792162"/>
          </a:xfrm>
          <a:prstGeom prst="leftArrow">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endParaRPr lang="ja-JP" altLang="en-US">
              <a:solidFill>
                <a:prstClr val="white"/>
              </a:solidFill>
            </a:endParaRPr>
          </a:p>
        </p:txBody>
      </p:sp>
      <p:sp>
        <p:nvSpPr>
          <p:cNvPr id="34" name="上矢印 33">
            <a:extLst>
              <a:ext uri="{FF2B5EF4-FFF2-40B4-BE49-F238E27FC236}">
                <a16:creationId xmlns:a16="http://schemas.microsoft.com/office/drawing/2014/main" id="{4C62D08E-09EE-96D4-2B0C-76A00DBB6EA6}"/>
              </a:ext>
            </a:extLst>
          </p:cNvPr>
          <p:cNvSpPr/>
          <p:nvPr/>
        </p:nvSpPr>
        <p:spPr>
          <a:xfrm>
            <a:off x="4727575" y="3244850"/>
            <a:ext cx="790575" cy="1584325"/>
          </a:xfrm>
          <a:prstGeom prst="upArrow">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fontAlgn="auto" hangingPunct="1">
              <a:spcBef>
                <a:spcPts val="0"/>
              </a:spcBef>
              <a:spcAft>
                <a:spcPts val="0"/>
              </a:spcAft>
              <a:defRPr/>
            </a:pPr>
            <a:endParaRPr lang="ja-JP" altLang="en-US">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med" p14:dur="700" advTm="72720">
        <p:fade/>
      </p:transition>
    </mc:Choice>
    <mc:Fallback xmlns="">
      <p:transition spd="med" advTm="72720">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973</Words>
  <Application>Microsoft Office PowerPoint</Application>
  <PresentationFormat>ワイド画面</PresentationFormat>
  <Paragraphs>90</Paragraphs>
  <Slides>12</Slides>
  <Notes>1</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12</vt:i4>
      </vt:variant>
    </vt:vector>
  </HeadingPairs>
  <TitlesOfParts>
    <vt:vector size="24" baseType="lpstr">
      <vt:lpstr>Meiryo UI</vt:lpstr>
      <vt:lpstr>UD デジタル 教科書体 N-B</vt:lpstr>
      <vt:lpstr>UD デジタル 教科書体 NK-B</vt:lpstr>
      <vt:lpstr>UD デジタル 教科書体 N-R</vt:lpstr>
      <vt:lpstr>游ゴシック</vt:lpstr>
      <vt:lpstr>Arial</vt:lpstr>
      <vt:lpstr>Calibri</vt:lpstr>
      <vt:lpstr>Georgia</vt:lpstr>
      <vt:lpstr>Times New Roman</vt:lpstr>
      <vt:lpstr>Wingdings</vt:lpstr>
      <vt:lpstr>Wingdings 2</vt:lpstr>
      <vt:lpstr>トレーニング プレゼンテーション</vt:lpstr>
      <vt:lpstr>リーダーシップ徹底講座 第2版 （次世代リーダーを育成する）</vt:lpstr>
      <vt:lpstr>次世代リーダーの育成</vt:lpstr>
      <vt:lpstr>リーダーシップと教育</vt:lpstr>
      <vt:lpstr>リーダーシップの教育的見地</vt:lpstr>
      <vt:lpstr>リーダーの「一皮むけた」経験（金井,2002）</vt:lpstr>
      <vt:lpstr> 知識創造の組織論の考え方 </vt:lpstr>
      <vt:lpstr>知識のタイプ</vt:lpstr>
      <vt:lpstr>知識創造の流れ</vt:lpstr>
      <vt:lpstr>知識創造の組織論SECIモデル 出典：金井壽宏・高橋潔(2004)『組織行動の考え方』東洋経済新報社253頁(一部改訂)</vt:lpstr>
      <vt:lpstr>SECIモデル（共同化・表出化）</vt:lpstr>
      <vt:lpstr>SECIモデル（連結化・内面化）</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善生 小野</dc:creator>
  <cp:lastModifiedBy>善生 小野</cp:lastModifiedBy>
  <cp:revision>2</cp:revision>
  <dcterms:created xsi:type="dcterms:W3CDTF">2026-08-24T00:10:11Z</dcterms:created>
  <dcterms:modified xsi:type="dcterms:W3CDTF">2026-08-24T00:25:43Z</dcterms:modified>
</cp:coreProperties>
</file>