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481" r:id="rId2"/>
    <p:sldId id="272" r:id="rId3"/>
    <p:sldId id="273" r:id="rId4"/>
    <p:sldId id="419" r:id="rId5"/>
    <p:sldId id="434" r:id="rId6"/>
    <p:sldId id="421" r:id="rId7"/>
    <p:sldId id="422" r:id="rId8"/>
    <p:sldId id="458" r:id="rId9"/>
    <p:sldId id="459" r:id="rId10"/>
    <p:sldId id="427" r:id="rId11"/>
    <p:sldId id="428" r:id="rId12"/>
    <p:sldId id="318" r:id="rId13"/>
    <p:sldId id="317" r:id="rId14"/>
    <p:sldId id="436" r:id="rId15"/>
    <p:sldId id="324" r:id="rId16"/>
    <p:sldId id="270" r:id="rId17"/>
    <p:sldId id="448" r:id="rId18"/>
    <p:sldId id="449" r:id="rId19"/>
    <p:sldId id="454" r:id="rId20"/>
    <p:sldId id="450" r:id="rId21"/>
    <p:sldId id="482" r:id="rId2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DA29D-7F74-4FB0-BE77-97001A9486EE}" type="datetimeFigureOut">
              <a:rPr kumimoji="1" lang="ja-JP" altLang="en-US" smtClean="0"/>
              <a:t>2026/8/23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3D20B-DF60-4B78-A8A1-90163449C7FE}" type="slidenum">
              <a:rPr kumimoji="1" lang="ja-JP" altLang="en-US" smtClean="0"/>
              <a:t>‹#›</a:t>
            </a:fld>
            <a:endParaRPr kumimoji="1" lang="ja-JP" altLang="en-US"/>
          </a:p>
        </p:txBody>
      </p:sp>
    </p:spTree>
    <p:extLst>
      <p:ext uri="{BB962C8B-B14F-4D97-AF65-F5344CB8AC3E}">
        <p14:creationId xmlns:p14="http://schemas.microsoft.com/office/powerpoint/2010/main" val="151250244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 1">
            <a:extLst>
              <a:ext uri="{FF2B5EF4-FFF2-40B4-BE49-F238E27FC236}">
                <a16:creationId xmlns:a16="http://schemas.microsoft.com/office/drawing/2014/main" id="{FB0BF169-156F-D98A-8118-078E7A439F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 2">
            <a:extLst>
              <a:ext uri="{FF2B5EF4-FFF2-40B4-BE49-F238E27FC236}">
                <a16:creationId xmlns:a16="http://schemas.microsoft.com/office/drawing/2014/main" id="{799FEC5C-6BE1-FEEE-C0AC-F9CD333327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latin typeface="ＭＳ Ｐ明朝" panose="02020600040205080304" pitchFamily="18" charset="-128"/>
              <a:ea typeface="ＭＳ Ｐ明朝" panose="02020600040205080304" pitchFamily="18" charset="-128"/>
            </a:endParaRPr>
          </a:p>
        </p:txBody>
      </p:sp>
      <p:sp>
        <p:nvSpPr>
          <p:cNvPr id="14340" name="スライド番号プレースホルダ 3">
            <a:extLst>
              <a:ext uri="{FF2B5EF4-FFF2-40B4-BE49-F238E27FC236}">
                <a16:creationId xmlns:a16="http://schemas.microsoft.com/office/drawing/2014/main" id="{ECC609C8-BB8B-8C73-7803-7276FC33B7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Lucida Sans Unicode" panose="020B0602030504020204" pitchFamily="34" charset="0"/>
                <a:ea typeface="ＭＳ Ｐゴシック" panose="020B0600070205080204" pitchFamily="50" charset="-128"/>
              </a:defRPr>
            </a:lvl1pPr>
            <a:lvl2pPr marL="742950" indent="-285750">
              <a:defRPr kumimoji="1">
                <a:solidFill>
                  <a:schemeClr val="tx1"/>
                </a:solidFill>
                <a:latin typeface="Lucida Sans Unicode" panose="020B0602030504020204" pitchFamily="34" charset="0"/>
                <a:ea typeface="ＭＳ Ｐゴシック" panose="020B0600070205080204" pitchFamily="50" charset="-128"/>
              </a:defRPr>
            </a:lvl2pPr>
            <a:lvl3pPr marL="1143000" indent="-228600">
              <a:defRPr kumimoji="1">
                <a:solidFill>
                  <a:schemeClr val="tx1"/>
                </a:solidFill>
                <a:latin typeface="Lucida Sans Unicode" panose="020B0602030504020204" pitchFamily="34" charset="0"/>
                <a:ea typeface="ＭＳ Ｐゴシック" panose="020B0600070205080204" pitchFamily="50" charset="-128"/>
              </a:defRPr>
            </a:lvl3pPr>
            <a:lvl4pPr marL="1600200" indent="-228600">
              <a:defRPr kumimoji="1">
                <a:solidFill>
                  <a:schemeClr val="tx1"/>
                </a:solidFill>
                <a:latin typeface="Lucida Sans Unicode" panose="020B0602030504020204" pitchFamily="34" charset="0"/>
                <a:ea typeface="ＭＳ Ｐゴシック" panose="020B0600070205080204" pitchFamily="50" charset="-128"/>
              </a:defRPr>
            </a:lvl4pPr>
            <a:lvl5pPr marL="2057400" indent="-228600">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Lucida Sans Unicode" panose="020B0602030504020204" pitchFamily="34" charset="0"/>
                <a:ea typeface="ＭＳ Ｐゴシック" panose="020B0600070205080204" pitchFamily="50" charset="-128"/>
              </a:defRPr>
            </a:lvl9pPr>
          </a:lstStyle>
          <a:p>
            <a:fld id="{31508C34-49AE-4A9E-BB84-91A77D706DD8}" type="slidenum">
              <a:rPr lang="ja-JP" altLang="en-US" smtClean="0">
                <a:solidFill>
                  <a:srgbClr val="000000"/>
                </a:solidFill>
                <a:latin typeface="ＭＳ Ｐ明朝" panose="02020600040205080304" pitchFamily="18" charset="-128"/>
                <a:ea typeface="ＭＳ Ｐ明朝" panose="02020600040205080304" pitchFamily="18" charset="-128"/>
              </a:rPr>
              <a:pPr/>
              <a:t>7</a:t>
            </a:fld>
            <a:endParaRPr lang="ja-JP" altLang="en-US">
              <a:solidFill>
                <a:srgbClr val="000000"/>
              </a:solidFill>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373288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2026年8月23日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60578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833412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41666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2026/8/23</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1495787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000236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11729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2184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2026年8月23日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1612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2026年8月23日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70781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2026年8月23日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87988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52890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06096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2026年8月23日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4075641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（フォロワーはいかに振舞えばよいのか）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タイトル 2">
            <a:extLst>
              <a:ext uri="{FF2B5EF4-FFF2-40B4-BE49-F238E27FC236}">
                <a16:creationId xmlns:a16="http://schemas.microsoft.com/office/drawing/2014/main" id="{5F6964D9-933E-946D-E7EB-F41C3E42C37F}"/>
              </a:ext>
            </a:extLst>
          </p:cNvPr>
          <p:cNvSpPr>
            <a:spLocks noGrp="1" noChangeArrowheads="1"/>
          </p:cNvSpPr>
          <p:nvPr>
            <p:ph type="title"/>
          </p:nvPr>
        </p:nvSpPr>
        <p:spPr>
          <a:xfrm>
            <a:off x="-1" y="632447"/>
            <a:ext cx="11489635" cy="1143000"/>
          </a:xfrm>
        </p:spPr>
        <p:txBody>
          <a:bodyPr anchor="ctr">
            <a:normAutofit/>
          </a:bodyPr>
          <a:lstStyle/>
          <a:p>
            <a:pPr eaLnBrk="1" hangingPunct="1"/>
            <a:r>
              <a:rPr lang="ja-JP" altLang="en-US" sz="4000" dirty="0">
                <a:latin typeface="UD デジタル 教科書体 NK-B" panose="02020700000000000000" pitchFamily="18" charset="-128"/>
                <a:ea typeface="UD デジタル 教科書体 NK-B" panose="02020700000000000000" pitchFamily="18" charset="-128"/>
              </a:rPr>
              <a:t>模範的フォロワーの技能</a:t>
            </a:r>
          </a:p>
        </p:txBody>
      </p:sp>
      <p:sp>
        <p:nvSpPr>
          <p:cNvPr id="59394" name="コンテンツ プレースホルダー 1">
            <a:extLst>
              <a:ext uri="{FF2B5EF4-FFF2-40B4-BE49-F238E27FC236}">
                <a16:creationId xmlns:a16="http://schemas.microsoft.com/office/drawing/2014/main" id="{133A61E1-EF02-3C8F-22BE-5D2D46AD3B29}"/>
              </a:ext>
            </a:extLst>
          </p:cNvPr>
          <p:cNvSpPr>
            <a:spLocks noGrp="1"/>
          </p:cNvSpPr>
          <p:nvPr>
            <p:ph idx="1"/>
          </p:nvPr>
        </p:nvSpPr>
        <p:spPr>
          <a:xfrm>
            <a:off x="3175" y="1989138"/>
            <a:ext cx="12188825" cy="3887787"/>
          </a:xfrm>
        </p:spPr>
        <p:txBody>
          <a:bodyPr rtlCol="0">
            <a:normAutofit/>
          </a:bodyPr>
          <a:lstStyle/>
          <a:p>
            <a:pPr eaLnBrk="1" fontAlgn="auto" hangingPunct="1">
              <a:spcAft>
                <a:spcPts val="0"/>
              </a:spcAft>
              <a:buFont typeface="Wingdings 2" panose="05020102010507070707" pitchFamily="18" charset="2"/>
              <a:buNone/>
              <a:defRPr/>
            </a:pPr>
            <a:r>
              <a:rPr lang="ja-JP" altLang="en-US" sz="2800" dirty="0">
                <a:latin typeface="UD デジタル 教科書体 N-R" panose="02020400000000000000" pitchFamily="17" charset="-128"/>
                <a:ea typeface="UD デジタル 教科書体 N-R" panose="02020400000000000000" pitchFamily="17" charset="-128"/>
              </a:rPr>
              <a:t>仕事における技能</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付加価値の生み出し方</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的を絞る。</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クリティカル・パス</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仕事を合理的な判断に基づいて優先順位をつける</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行動において有能である。</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組織における自分の価値を積極的に高める。</a:t>
            </a:r>
            <a:endParaRPr lang="en-US" altLang="ja-JP" sz="2800" dirty="0">
              <a:latin typeface="UD デジタル 教科書体 N-R" panose="02020400000000000000" pitchFamily="17" charset="-128"/>
              <a:ea typeface="UD デジタル 教科書体 N-R" panose="02020400000000000000" pitchFamily="17" charset="-128"/>
            </a:endParaRPr>
          </a:p>
          <a:p>
            <a:pPr marL="107950" indent="0" eaLnBrk="1" fontAlgn="auto" hangingPunct="1">
              <a:spcAft>
                <a:spcPts val="0"/>
              </a:spcAft>
              <a:buFont typeface="Wingdings 3" panose="05040102010807070707" pitchFamily="18" charset="2"/>
              <a:buNone/>
              <a:defRPr/>
            </a:pPr>
            <a:endParaRPr lang="ja-JP" altLang="en-US" sz="3600" dirty="0"/>
          </a:p>
        </p:txBody>
      </p:sp>
    </p:spTree>
    <p:extLst>
      <p:ext uri="{BB962C8B-B14F-4D97-AF65-F5344CB8AC3E}">
        <p14:creationId xmlns:p14="http://schemas.microsoft.com/office/powerpoint/2010/main" val="3831589183"/>
      </p:ext>
    </p:extLst>
  </p:cSld>
  <p:clrMapOvr>
    <a:masterClrMapping/>
  </p:clrMapOvr>
  <mc:AlternateContent xmlns:mc="http://schemas.openxmlformats.org/markup-compatibility/2006" xmlns:p14="http://schemas.microsoft.com/office/powerpoint/2010/main">
    <mc:Choice Requires="p14">
      <p:transition spd="med" p14:dur="700" advTm="82701">
        <p:fade/>
      </p:transition>
    </mc:Choice>
    <mc:Fallback xmlns="">
      <p:transition spd="med" advTm="82701">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タイトル 2">
            <a:extLst>
              <a:ext uri="{FF2B5EF4-FFF2-40B4-BE49-F238E27FC236}">
                <a16:creationId xmlns:a16="http://schemas.microsoft.com/office/drawing/2014/main" id="{B4BC6D3F-415C-7CBA-FD33-C38EE4EA8E5F}"/>
              </a:ext>
            </a:extLst>
          </p:cNvPr>
          <p:cNvSpPr>
            <a:spLocks noGrp="1" noChangeArrowheads="1"/>
          </p:cNvSpPr>
          <p:nvPr>
            <p:ph type="title"/>
          </p:nvPr>
        </p:nvSpPr>
        <p:spPr>
          <a:xfrm>
            <a:off x="0" y="628599"/>
            <a:ext cx="11582400" cy="1143000"/>
          </a:xfrm>
        </p:spPr>
        <p:txBody>
          <a:bodyPr anchor="ctr">
            <a:normAutofit/>
          </a:bodyPr>
          <a:lstStyle/>
          <a:p>
            <a:pPr eaLnBrk="1" hangingPunct="1"/>
            <a:r>
              <a:rPr lang="ja-JP" altLang="en-US" sz="4000" dirty="0">
                <a:latin typeface="UD デジタル 教科書体 NK-B" panose="02020700000000000000" pitchFamily="18" charset="-128"/>
                <a:ea typeface="UD デジタル 教科書体 NK-B" panose="02020700000000000000" pitchFamily="18" charset="-128"/>
              </a:rPr>
              <a:t>模範的フォロワーの技能</a:t>
            </a:r>
          </a:p>
        </p:txBody>
      </p:sp>
      <p:sp>
        <p:nvSpPr>
          <p:cNvPr id="59394" name="コンテンツ プレースホルダー 1">
            <a:extLst>
              <a:ext uri="{FF2B5EF4-FFF2-40B4-BE49-F238E27FC236}">
                <a16:creationId xmlns:a16="http://schemas.microsoft.com/office/drawing/2014/main" id="{50197255-BBED-7698-3FBE-46EE0AB471E0}"/>
              </a:ext>
            </a:extLst>
          </p:cNvPr>
          <p:cNvSpPr>
            <a:spLocks noGrp="1"/>
          </p:cNvSpPr>
          <p:nvPr>
            <p:ph idx="1"/>
          </p:nvPr>
        </p:nvSpPr>
        <p:spPr>
          <a:xfrm>
            <a:off x="3175" y="2094270"/>
            <a:ext cx="12188825" cy="4763729"/>
          </a:xfrm>
        </p:spPr>
        <p:txBody>
          <a:bodyPr rtlCol="0">
            <a:normAutofit/>
          </a:bodyPr>
          <a:lstStyle/>
          <a:p>
            <a:pPr eaLnBrk="1" fontAlgn="auto" hangingPunct="1">
              <a:spcAft>
                <a:spcPts val="0"/>
              </a:spcAft>
              <a:buFont typeface="Wingdings 2" panose="05020102010507070707" pitchFamily="18" charset="2"/>
              <a:buNone/>
              <a:defRPr/>
            </a:pPr>
            <a:r>
              <a:rPr lang="ja-JP" altLang="en-US" sz="2800" dirty="0">
                <a:latin typeface="UD デジタル 教科書体 N-R" panose="02020400000000000000" pitchFamily="17" charset="-128"/>
                <a:ea typeface="UD デジタル 教科書体 N-R" panose="02020400000000000000" pitchFamily="17" charset="-128"/>
              </a:rPr>
              <a:t>組織における技能</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組織における人間関係の育み方、活性法</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チームメンバーになる。</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組織的ネットワークをつくる。</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リーダーと共に歩む。</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buFont typeface="Wingdings 2" panose="05020102010507070707" pitchFamily="18" charset="2"/>
              <a:buNone/>
              <a:defRPr/>
            </a:pPr>
            <a:r>
              <a:rPr lang="ja-JP" altLang="en-US" sz="2800" dirty="0">
                <a:latin typeface="UD デジタル 教科書体 N-R" panose="02020400000000000000" pitchFamily="17" charset="-128"/>
                <a:ea typeface="UD デジタル 教科書体 N-R" panose="02020400000000000000" pitchFamily="17" charset="-128"/>
              </a:rPr>
              <a:t>価値構成要素</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仕事と組織における人間関係を円滑に運ぶ勇気ある良心を身につけること。</a:t>
            </a:r>
            <a:endParaRPr lang="en-US" altLang="ja-JP" sz="2800" dirty="0">
              <a:latin typeface="UD デジタル 教科書体 N-R" panose="02020400000000000000" pitchFamily="17" charset="-128"/>
              <a:ea typeface="UD デジタル 教科書体 N-R" panose="02020400000000000000" pitchFamily="17" charset="-128"/>
            </a:endParaRPr>
          </a:p>
          <a:p>
            <a:pPr marL="107950" indent="0" eaLnBrk="1" fontAlgn="auto" hangingPunct="1">
              <a:spcAft>
                <a:spcPts val="0"/>
              </a:spcAft>
              <a:buFont typeface="Wingdings 3" panose="05040102010807070707" pitchFamily="18" charset="2"/>
              <a:buNone/>
              <a:defRPr/>
            </a:pPr>
            <a:endParaRPr lang="ja-JP" altLang="en-US" sz="3600" dirty="0"/>
          </a:p>
        </p:txBody>
      </p:sp>
    </p:spTree>
    <p:extLst>
      <p:ext uri="{BB962C8B-B14F-4D97-AF65-F5344CB8AC3E}">
        <p14:creationId xmlns:p14="http://schemas.microsoft.com/office/powerpoint/2010/main" val="124207527"/>
      </p:ext>
    </p:extLst>
  </p:cSld>
  <p:clrMapOvr>
    <a:masterClrMapping/>
  </p:clrMapOvr>
  <mc:AlternateContent xmlns:mc="http://schemas.openxmlformats.org/markup-compatibility/2006" xmlns:p14="http://schemas.microsoft.com/office/powerpoint/2010/main">
    <mc:Choice Requires="p14">
      <p:transition spd="med" p14:dur="700" advTm="80877">
        <p:fade/>
      </p:transition>
    </mc:Choice>
    <mc:Fallback xmlns="">
      <p:transition spd="med" advTm="80877">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タイトル 1">
            <a:extLst>
              <a:ext uri="{FF2B5EF4-FFF2-40B4-BE49-F238E27FC236}">
                <a16:creationId xmlns:a16="http://schemas.microsoft.com/office/drawing/2014/main" id="{620204A3-3714-6135-C778-62C4EA557A1A}"/>
              </a:ext>
            </a:extLst>
          </p:cNvPr>
          <p:cNvSpPr>
            <a:spLocks noGrp="1"/>
          </p:cNvSpPr>
          <p:nvPr>
            <p:ph type="title"/>
          </p:nvPr>
        </p:nvSpPr>
        <p:spPr>
          <a:xfrm>
            <a:off x="0" y="599661"/>
            <a:ext cx="12192000" cy="1143414"/>
          </a:xfrm>
        </p:spPr>
        <p:txBody>
          <a:bodyPr anchor="ctr">
            <a:normAutofit fontScale="90000"/>
          </a:bodyPr>
          <a:lstStyle/>
          <a:p>
            <a:pPr algn="l"/>
            <a:r>
              <a:rPr lang="ja-JP" altLang="en-US" sz="44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フォロワー像のまとめ</a:t>
            </a:r>
            <a:br>
              <a:rPr lang="en-US" altLang="ja-JP" sz="4000" dirty="0">
                <a:latin typeface="Times New Roman" panose="02020603050405020304" pitchFamily="18" charset="0"/>
                <a:ea typeface="UD デジタル 教科書体 N-R" panose="02020400000000000000" pitchFamily="17" charset="-128"/>
                <a:cs typeface="Times New Roman" panose="02020603050405020304" pitchFamily="18" charset="0"/>
              </a:rPr>
            </a:br>
            <a:r>
              <a:rPr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rPr>
              <a:t>（カーステン</a:t>
            </a:r>
            <a:r>
              <a:rPr lang="en-US" altLang="ja-JP" sz="3600" dirty="0">
                <a:latin typeface="Times New Roman" panose="02020603050405020304" pitchFamily="18" charset="0"/>
                <a:ea typeface="UD デジタル 教科書体 N-B" panose="02020700000000000000" pitchFamily="17" charset="-128"/>
                <a:cs typeface="Times New Roman" panose="02020603050405020304" pitchFamily="18" charset="0"/>
              </a:rPr>
              <a:t>, </a:t>
            </a:r>
            <a:r>
              <a:rPr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rPr>
              <a:t>ハームス</a:t>
            </a:r>
            <a:r>
              <a:rPr lang="en-US" altLang="ja-JP" sz="3600" dirty="0">
                <a:latin typeface="Times New Roman" panose="02020603050405020304" pitchFamily="18" charset="0"/>
                <a:ea typeface="UD デジタル 教科書体 N-B" panose="02020700000000000000" pitchFamily="17" charset="-128"/>
                <a:cs typeface="Times New Roman" panose="02020603050405020304" pitchFamily="18" charset="0"/>
              </a:rPr>
              <a:t> &amp; </a:t>
            </a:r>
            <a:r>
              <a:rPr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rPr>
              <a:t>ユール</a:t>
            </a:r>
            <a:r>
              <a:rPr lang="en-US" altLang="ja-JP" sz="3600" dirty="0">
                <a:latin typeface="Times New Roman" panose="02020603050405020304" pitchFamily="18" charset="0"/>
                <a:ea typeface="UD デジタル 教科書体 N-B" panose="02020700000000000000" pitchFamily="17" charset="-128"/>
                <a:cs typeface="Times New Roman" panose="02020603050405020304" pitchFamily="18" charset="0"/>
              </a:rPr>
              <a:t>-</a:t>
            </a:r>
            <a:r>
              <a:rPr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rPr>
              <a:t>ビーン</a:t>
            </a:r>
            <a:r>
              <a:rPr lang="en-US" altLang="ja-JP" sz="3600" dirty="0">
                <a:latin typeface="Times New Roman" panose="02020603050405020304" pitchFamily="18" charset="0"/>
                <a:ea typeface="UD デジタル 教科書体 N-B" panose="02020700000000000000" pitchFamily="17" charset="-128"/>
                <a:cs typeface="Times New Roman" panose="02020603050405020304" pitchFamily="18" charset="0"/>
              </a:rPr>
              <a:t> ,2014</a:t>
            </a:r>
            <a:r>
              <a:rPr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rPr>
              <a:t>）</a:t>
            </a:r>
            <a:endParaRPr lang="ja-JP" altLang="en-US" sz="4000"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CD393E7E-A86A-F370-45FD-F24332330029}"/>
              </a:ext>
            </a:extLst>
          </p:cNvPr>
          <p:cNvSpPr>
            <a:spLocks noGrp="1"/>
          </p:cNvSpPr>
          <p:nvPr>
            <p:ph idx="1"/>
          </p:nvPr>
        </p:nvSpPr>
        <p:spPr>
          <a:xfrm>
            <a:off x="0" y="1884590"/>
            <a:ext cx="12192000" cy="4766581"/>
          </a:xfrm>
        </p:spPr>
        <p:txBody>
          <a:bodyPr rtlCol="0">
            <a:normAutofit/>
          </a:bodyPr>
          <a:lstStyle/>
          <a:p>
            <a:pPr marL="0" indent="0" fontAlgn="auto">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受動的なフォロワー</a:t>
            </a:r>
            <a:endParaRPr lang="en-US" altLang="ja-JP" sz="2800" dirty="0">
              <a:latin typeface="UD デジタル 教科書体 N-R" panose="02020400000000000000" pitchFamily="17" charset="-128"/>
              <a:ea typeface="UD デジタル 教科書体 N-R" panose="02020400000000000000" pitchFamily="17" charset="-128"/>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リーダーの影響力を受動的に受け入れ、リーダーの言う通りに従っていくフォロワー</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反権威主義的なフォロワー</a:t>
            </a:r>
            <a:endParaRPr lang="en-US" altLang="ja-JP" sz="2800" dirty="0">
              <a:latin typeface="UD デジタル 教科書体 N-R" panose="02020400000000000000" pitchFamily="17" charset="-128"/>
              <a:ea typeface="UD デジタル 教科書体 N-R" panose="02020400000000000000" pitchFamily="17" charset="-128"/>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リーダーからの支配を避け、リーダーの権威と対立して時には争うフォロワー</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fontAlgn="auto">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能動的なフォロワー</a:t>
            </a:r>
            <a:endParaRPr lang="en-US" altLang="ja-JP" sz="2800" dirty="0">
              <a:latin typeface="UD デジタル 教科書体 N-R" panose="02020400000000000000" pitchFamily="17" charset="-128"/>
              <a:ea typeface="UD デジタル 教科書体 N-R" panose="02020400000000000000" pitchFamily="17" charset="-128"/>
            </a:endParaRP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積極的に動き、自らの考えを持ち、時にはリーダーと建設的に対話できるフォロワー</a:t>
            </a:r>
          </a:p>
        </p:txBody>
      </p:sp>
    </p:spTree>
    <p:extLst>
      <p:ext uri="{BB962C8B-B14F-4D97-AF65-F5344CB8AC3E}">
        <p14:creationId xmlns:p14="http://schemas.microsoft.com/office/powerpoint/2010/main" val="1400109483"/>
      </p:ext>
    </p:extLst>
  </p:cSld>
  <p:clrMapOvr>
    <a:masterClrMapping/>
  </p:clrMapOvr>
  <mc:AlternateContent xmlns:mc="http://schemas.openxmlformats.org/markup-compatibility/2006" xmlns:p14="http://schemas.microsoft.com/office/powerpoint/2010/main">
    <mc:Choice Requires="p14">
      <p:transition spd="med" p14:dur="700" advTm="133238">
        <p:fade/>
      </p:transition>
    </mc:Choice>
    <mc:Fallback xmlns="">
      <p:transition spd="med" advTm="133238">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タイトル 1">
            <a:extLst>
              <a:ext uri="{FF2B5EF4-FFF2-40B4-BE49-F238E27FC236}">
                <a16:creationId xmlns:a16="http://schemas.microsoft.com/office/drawing/2014/main" id="{F576656B-36ED-1475-A97A-8525C21153A8}"/>
              </a:ext>
            </a:extLst>
          </p:cNvPr>
          <p:cNvSpPr>
            <a:spLocks noGrp="1"/>
          </p:cNvSpPr>
          <p:nvPr>
            <p:ph type="title"/>
          </p:nvPr>
        </p:nvSpPr>
        <p:spPr>
          <a:xfrm>
            <a:off x="0" y="293914"/>
            <a:ext cx="12192000" cy="1752600"/>
          </a:xfrm>
        </p:spPr>
        <p:txBody>
          <a:bodyPr anchor="ctr">
            <a:normAutofit fontScale="90000"/>
          </a:bodyPr>
          <a:lstStyle/>
          <a:p>
            <a:pPr algn="l"/>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フォロワーシップのタイプ</a:t>
            </a: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（カーステン</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ユール</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ビン</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ウエスト</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パテラ</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,&amp; </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マクレガー</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,2010</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34819" name="コンテンツ プレースホルダー 2">
            <a:extLst>
              <a:ext uri="{FF2B5EF4-FFF2-40B4-BE49-F238E27FC236}">
                <a16:creationId xmlns:a16="http://schemas.microsoft.com/office/drawing/2014/main" id="{8598167E-9008-11D0-B02F-7C80B041A6B9}"/>
              </a:ext>
            </a:extLst>
          </p:cNvPr>
          <p:cNvSpPr>
            <a:spLocks noGrp="1"/>
          </p:cNvSpPr>
          <p:nvPr>
            <p:ph idx="1"/>
          </p:nvPr>
        </p:nvSpPr>
        <p:spPr>
          <a:xfrm>
            <a:off x="0" y="2046514"/>
            <a:ext cx="12192000" cy="4811486"/>
          </a:xfrm>
        </p:spPr>
        <p:txBody>
          <a:bodyPr/>
          <a:lstStyle/>
          <a:p>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組織の秩序を重視する受動的</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(passive)</a:t>
            </a:r>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フォロワーシップ</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機会があれば表明すべき意見を持っているが基本的に秩序を重視する積極的</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(active)</a:t>
            </a:r>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フォロワーシップ</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秩序に従うというよりもリーダーとはパートナーの関係とみなして率先して参加していく能動的</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(proactive)</a:t>
            </a:r>
            <a:r>
              <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フォロワーシップ</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endParaRPr lang="ja-JP" altLang="en-US" dirty="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140451">
        <p:fade/>
      </p:transition>
    </mc:Choice>
    <mc:Fallback xmlns="">
      <p:transition spd="med" advTm="140451">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EF54F2-D4CE-5189-629B-A7436150A963}"/>
              </a:ext>
            </a:extLst>
          </p:cNvPr>
          <p:cNvSpPr>
            <a:spLocks noGrp="1"/>
          </p:cNvSpPr>
          <p:nvPr>
            <p:ph type="title"/>
          </p:nvPr>
        </p:nvSpPr>
        <p:spPr>
          <a:xfrm>
            <a:off x="0" y="692426"/>
            <a:ext cx="11582400" cy="1066800"/>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フォロワーシップ・スタイルのまとめ</a:t>
            </a:r>
          </a:p>
        </p:txBody>
      </p:sp>
      <p:sp>
        <p:nvSpPr>
          <p:cNvPr id="3" name="コンテンツ プレースホルダー 2">
            <a:extLst>
              <a:ext uri="{FF2B5EF4-FFF2-40B4-BE49-F238E27FC236}">
                <a16:creationId xmlns:a16="http://schemas.microsoft.com/office/drawing/2014/main" id="{DE95E934-69E2-7F34-AFC9-1BE4606DF255}"/>
              </a:ext>
            </a:extLst>
          </p:cNvPr>
          <p:cNvSpPr>
            <a:spLocks noGrp="1"/>
          </p:cNvSpPr>
          <p:nvPr>
            <p:ph idx="1"/>
          </p:nvPr>
        </p:nvSpPr>
        <p:spPr>
          <a:xfrm>
            <a:off x="0" y="1759226"/>
            <a:ext cx="11582400" cy="4815310"/>
          </a:xfrm>
        </p:spPr>
        <p:txBody>
          <a:bodyPr>
            <a:normAutofit/>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フォロワーシップは、組織の文化や職務特性によって、基本的なスタイルは影響を受ける。</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フォロワーシップの行動特性として、１つは、上司あるいはリーダーに対して、言うべきことがあれば、きちんと言えること。</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もう</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つは、フォロワーとしてただ単に上司やリーダーに服従するのではなく、当事者意識を持って振る舞う必要があること。</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3695769708"/>
      </p:ext>
    </p:extLst>
  </p:cSld>
  <p:clrMapOvr>
    <a:masterClrMapping/>
  </p:clrMapOvr>
  <mc:AlternateContent xmlns:mc="http://schemas.openxmlformats.org/markup-compatibility/2006" xmlns:p14="http://schemas.microsoft.com/office/powerpoint/2010/main">
    <mc:Choice Requires="p14">
      <p:transition spd="med" p14:dur="700" advTm="133055">
        <p:fade/>
      </p:transition>
    </mc:Choice>
    <mc:Fallback xmlns="">
      <p:transition spd="med" advTm="133055">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179C5040-D3EB-214C-54A5-B025F5096BA4}"/>
              </a:ext>
            </a:extLst>
          </p:cNvPr>
          <p:cNvGraphicFramePr>
            <a:graphicFrameLocks noGrp="1"/>
          </p:cNvGraphicFramePr>
          <p:nvPr/>
        </p:nvGraphicFramePr>
        <p:xfrm>
          <a:off x="0" y="576942"/>
          <a:ext cx="12192000" cy="6281054"/>
        </p:xfrm>
        <a:graphic>
          <a:graphicData uri="http://schemas.openxmlformats.org/drawingml/2006/table">
            <a:tbl>
              <a:tblPr firstRow="1" bandRow="1">
                <a:tableStyleId>{5940675A-B579-460E-94D1-54222C63F5DA}</a:tableStyleId>
              </a:tblPr>
              <a:tblGrid>
                <a:gridCol w="60960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フォロワーシップ特性</a:t>
                      </a:r>
                    </a:p>
                  </a:txBody>
                  <a:tcPr anchor="ctr"/>
                </a:tc>
                <a:tc>
                  <a:txBody>
                    <a:bodyPr/>
                    <a:lstStyle/>
                    <a:p>
                      <a:pPr algn="ctr"/>
                      <a:r>
                        <a:rPr kumimoji="1" lang="ja-JP" altLang="ja-JP" sz="1800" kern="1200" dirty="0">
                          <a:solidFill>
                            <a:schemeClr val="tx1"/>
                          </a:solidFill>
                          <a:effectLst/>
                          <a:latin typeface="UD デジタル 教科書体 N-R" panose="02020400000000000000" pitchFamily="17" charset="-128"/>
                          <a:ea typeface="UD デジタル 教科書体 N-R" panose="02020400000000000000" pitchFamily="17" charset="-128"/>
                          <a:cs typeface="+mn-cs"/>
                        </a:rPr>
                        <a:t>特性の定義</a:t>
                      </a:r>
                      <a:endParaRPr kumimoji="1" lang="ja-JP" altLang="en-US" sz="1800" dirty="0">
                        <a:latin typeface="UD デジタル 教科書体 N-R" panose="02020400000000000000" pitchFamily="17" charset="-128"/>
                        <a:ea typeface="UD デジタル 教科書体 N-R" panose="02020400000000000000" pitchFamily="17" charset="-128"/>
                      </a:endParaRPr>
                    </a:p>
                  </a:txBody>
                  <a:tcPr anchor="ctr"/>
                </a:tc>
                <a:extLst>
                  <a:ext uri="{0D108BD9-81ED-4DB2-BD59-A6C34878D82A}">
                    <a16:rowId xmlns:a16="http://schemas.microsoft.com/office/drawing/2014/main" val="10000"/>
                  </a:ext>
                </a:extLst>
              </a:tr>
              <a:tr h="483158">
                <a:tc>
                  <a:txBody>
                    <a:bodyPr/>
                    <a:lstStyle/>
                    <a:p>
                      <a:pPr algn="ctr"/>
                      <a:r>
                        <a:rPr kumimoji="1" lang="ja-JP" altLang="ja-JP" sz="1800" kern="1200" dirty="0">
                          <a:solidFill>
                            <a:schemeClr val="tx1"/>
                          </a:solidFill>
                          <a:effectLst/>
                          <a:latin typeface="UD デジタル 教科書体 N-R" panose="02020400000000000000" pitchFamily="17" charset="-128"/>
                          <a:ea typeface="UD デジタル 教科書体 N-R" panose="02020400000000000000" pitchFamily="17" charset="-128"/>
                          <a:cs typeface="+mn-cs"/>
                        </a:rPr>
                        <a:t>チーム・プレーヤー</a:t>
                      </a:r>
                      <a:endParaRPr kumimoji="1" lang="ja-JP" altLang="en-US" sz="1800" dirty="0">
                        <a:latin typeface="UD デジタル 教科書体 N-R" panose="02020400000000000000" pitchFamily="17" charset="-128"/>
                        <a:ea typeface="UD デジタル 教科書体 N-R" panose="02020400000000000000" pitchFamily="17" charset="-128"/>
                      </a:endParaRP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他者と積極的に協力して働こうとする意欲がある。</a:t>
                      </a:r>
                    </a:p>
                  </a:txBody>
                  <a:tcPr anchor="ctr"/>
                </a:tc>
                <a:extLst>
                  <a:ext uri="{0D108BD9-81ED-4DB2-BD59-A6C34878D82A}">
                    <a16:rowId xmlns:a16="http://schemas.microsoft.com/office/drawing/2014/main" val="10001"/>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ポジティブな態度</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他者を尊重し、援助し、支援しようとする気持ちがある。</a:t>
                      </a:r>
                    </a:p>
                  </a:txBody>
                  <a:tcPr anchor="ctr"/>
                </a:tc>
                <a:extLst>
                  <a:ext uri="{0D108BD9-81ED-4DB2-BD59-A6C34878D82A}">
                    <a16:rowId xmlns:a16="http://schemas.microsoft.com/office/drawing/2014/main" val="10002"/>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主導的な行動</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主導権をとって問題を認識して取り組んでいく。</a:t>
                      </a:r>
                    </a:p>
                  </a:txBody>
                  <a:tcPr anchor="ctr"/>
                </a:tc>
                <a:extLst>
                  <a:ext uri="{0D108BD9-81ED-4DB2-BD59-A6C34878D82A}">
                    <a16:rowId xmlns:a16="http://schemas.microsoft.com/office/drawing/2014/main" val="10003"/>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意見の表明</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リーダーのアイデアや方針に対して建設的に意見する。</a:t>
                      </a:r>
                    </a:p>
                  </a:txBody>
                  <a:tcPr anchor="ctr"/>
                </a:tc>
                <a:extLst>
                  <a:ext uri="{0D108BD9-81ED-4DB2-BD59-A6C34878D82A}">
                    <a16:rowId xmlns:a16="http://schemas.microsoft.com/office/drawing/2014/main" val="10004"/>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柔軟性</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新たなことに対してオープンに受け入れようとする。</a:t>
                      </a:r>
                    </a:p>
                  </a:txBody>
                  <a:tcPr anchor="ctr"/>
                </a:tc>
                <a:extLst>
                  <a:ext uri="{0D108BD9-81ED-4DB2-BD59-A6C34878D82A}">
                    <a16:rowId xmlns:a16="http://schemas.microsoft.com/office/drawing/2014/main" val="10005"/>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協調性</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抵抗することなく他者とうまくやっていく。</a:t>
                      </a:r>
                    </a:p>
                  </a:txBody>
                  <a:tcPr anchor="ctr"/>
                </a:tc>
                <a:extLst>
                  <a:ext uri="{0D108BD9-81ED-4DB2-BD59-A6C34878D82A}">
                    <a16:rowId xmlns:a16="http://schemas.microsoft.com/office/drawing/2014/main" val="10006"/>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コミュニケーションが取れる</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周りの人の意見に理解を示してうまく話を取りまとめる。</a:t>
                      </a:r>
                    </a:p>
                  </a:txBody>
                  <a:tcPr anchor="ctr"/>
                </a:tc>
                <a:extLst>
                  <a:ext uri="{0D108BD9-81ED-4DB2-BD59-A6C34878D82A}">
                    <a16:rowId xmlns:a16="http://schemas.microsoft.com/office/drawing/2014/main" val="10007"/>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支持的行動</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リーダーのアイデアを支援する。</a:t>
                      </a:r>
                    </a:p>
                  </a:txBody>
                  <a:tcPr anchor="ctr"/>
                </a:tc>
                <a:extLst>
                  <a:ext uri="{0D108BD9-81ED-4DB2-BD59-A6C34878D82A}">
                    <a16:rowId xmlns:a16="http://schemas.microsoft.com/office/drawing/2014/main" val="10008"/>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信頼性</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頼りがいがあってあてになる。</a:t>
                      </a:r>
                    </a:p>
                  </a:txBody>
                  <a:tcPr anchor="ctr"/>
                </a:tc>
                <a:extLst>
                  <a:ext uri="{0D108BD9-81ED-4DB2-BD59-A6C34878D82A}">
                    <a16:rowId xmlns:a16="http://schemas.microsoft.com/office/drawing/2014/main" val="10009"/>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当事者意識</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担当するいかなる仕事でも責任を全うする。</a:t>
                      </a:r>
                    </a:p>
                  </a:txBody>
                  <a:tcPr anchor="ctr"/>
                </a:tc>
                <a:extLst>
                  <a:ext uri="{0D108BD9-81ED-4DB2-BD59-A6C34878D82A}">
                    <a16:rowId xmlns:a16="http://schemas.microsoft.com/office/drawing/2014/main" val="10010"/>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使命の自覚</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最も重要な目標や方針を絶えず心に留め置いている。</a:t>
                      </a:r>
                    </a:p>
                  </a:txBody>
                  <a:tcPr anchor="ctr"/>
                </a:tc>
                <a:extLst>
                  <a:ext uri="{0D108BD9-81ED-4DB2-BD59-A6C34878D82A}">
                    <a16:rowId xmlns:a16="http://schemas.microsoft.com/office/drawing/2014/main" val="10011"/>
                  </a:ext>
                </a:extLst>
              </a:tr>
              <a:tr h="483158">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誠実さ</a:t>
                      </a:r>
                    </a:p>
                  </a:txBody>
                  <a:tcPr anchor="ctr"/>
                </a:tc>
                <a:tc>
                  <a:txBody>
                    <a:bodyPr/>
                    <a:lstStyle/>
                    <a:p>
                      <a:pPr algn="ctr"/>
                      <a:r>
                        <a:rPr kumimoji="1" lang="ja-JP" altLang="en-US" sz="1800" dirty="0">
                          <a:latin typeface="UD デジタル 教科書体 N-R" panose="02020400000000000000" pitchFamily="17" charset="-128"/>
                          <a:ea typeface="UD デジタル 教科書体 N-R" panose="02020400000000000000" pitchFamily="17" charset="-128"/>
                        </a:rPr>
                        <a:t>道義心に満ちあふれ正直である。</a:t>
                      </a:r>
                    </a:p>
                  </a:txBody>
                  <a:tcPr anchor="ctr"/>
                </a:tc>
                <a:extLst>
                  <a:ext uri="{0D108BD9-81ED-4DB2-BD59-A6C34878D82A}">
                    <a16:rowId xmlns:a16="http://schemas.microsoft.com/office/drawing/2014/main" val="1001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234111"/>
    </mc:Choice>
    <mc:Fallback xmlns="">
      <p:transition spd="slow" advTm="23411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E9A5D63-4B58-A2BE-D95E-B4278320D4F9}"/>
              </a:ext>
            </a:extLst>
          </p:cNvPr>
          <p:cNvSpPr>
            <a:spLocks noGrp="1"/>
          </p:cNvSpPr>
          <p:nvPr>
            <p:ph type="title"/>
          </p:nvPr>
        </p:nvSpPr>
        <p:spPr>
          <a:xfrm>
            <a:off x="609600" y="612913"/>
            <a:ext cx="10972800" cy="1066800"/>
          </a:xfrm>
        </p:spPr>
        <p:txBody>
          <a:bodyPr anchor="ctr">
            <a:normAutofit/>
          </a:bodyPr>
          <a:lstStyle/>
          <a:p>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ボス・マネジメント（コッター</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&amp; </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ガバロ</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,1980</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4" name="コンテンツ プレースホルダー 3">
            <a:extLst>
              <a:ext uri="{FF2B5EF4-FFF2-40B4-BE49-F238E27FC236}">
                <a16:creationId xmlns:a16="http://schemas.microsoft.com/office/drawing/2014/main" id="{39383E06-A0B1-4D4F-6B6F-0E079C9A6989}"/>
              </a:ext>
            </a:extLst>
          </p:cNvPr>
          <p:cNvSpPr>
            <a:spLocks noGrp="1"/>
          </p:cNvSpPr>
          <p:nvPr>
            <p:ph idx="1"/>
          </p:nvPr>
        </p:nvSpPr>
        <p:spPr>
          <a:xfrm>
            <a:off x="609601" y="2157412"/>
            <a:ext cx="11484428" cy="4417124"/>
          </a:xfrm>
        </p:spPr>
        <p:txBody>
          <a:bodyPr anchor="t">
            <a:normAutofit/>
          </a:bodyPr>
          <a:lstStyle/>
          <a:p>
            <a:r>
              <a:rPr lang="ja-JP" altLang="en-US" sz="2800" kern="1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部下</a:t>
            </a:r>
            <a:r>
              <a:rPr lang="ja-JP"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が上司であるマネジャーとの関係をより深く理解し、それに基づく適切な行動を取ることによって、結果としてマネジャーを動かし、パフォーマンスの向上をもたらす</a:t>
            </a:r>
            <a:r>
              <a:rPr lang="ja-JP" altLang="en-US"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ものと定義される。</a:t>
            </a:r>
            <a:endParaRPr lang="en-US" altLang="ja-JP" sz="28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r>
              <a:rPr lang="ja-JP" altLang="en-US" sz="2800" kern="100" dirty="0">
                <a:latin typeface="Times New Roman" panose="02020603050405020304" pitchFamily="18" charset="0"/>
                <a:ea typeface="UD デジタル 教科書体 N-R" panose="02020400000000000000" pitchFamily="17" charset="-128"/>
                <a:cs typeface="Times New Roman" panose="02020603050405020304" pitchFamily="18" charset="0"/>
              </a:rPr>
              <a:t>上司</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を理解すること、</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自分</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自身を理解すること、そして、</a:t>
            </a:r>
            <a:r>
              <a:rPr lang="ja-JP" altLang="en-US"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上司</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との関係を構築し管理することという</a:t>
            </a:r>
            <a:r>
              <a:rPr lang="en-US"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3</a:t>
            </a:r>
            <a:r>
              <a:rPr lang="ja-JP" altLang="ja-JP" sz="2800" kern="1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つの要素からなる。</a:t>
            </a:r>
            <a:endParaRPr lang="ja-JP" altLang="en-US" sz="6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2599646784"/>
      </p:ext>
    </p:extLst>
  </p:cSld>
  <p:clrMapOvr>
    <a:masterClrMapping/>
  </p:clrMapOvr>
  <mc:AlternateContent xmlns:mc="http://schemas.openxmlformats.org/markup-compatibility/2006" xmlns:p14="http://schemas.microsoft.com/office/powerpoint/2010/main">
    <mc:Choice Requires="p14">
      <p:transition spd="med" p14:dur="700" advTm="132083">
        <p:fade/>
      </p:transition>
    </mc:Choice>
    <mc:Fallback xmlns="">
      <p:transition spd="med" advTm="132083">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5CB5B438-32CB-1809-FAF1-96B201D2CEED}"/>
              </a:ext>
            </a:extLst>
          </p:cNvPr>
          <p:cNvSpPr>
            <a:spLocks noGrp="1"/>
          </p:cNvSpPr>
          <p:nvPr>
            <p:ph type="title"/>
          </p:nvPr>
        </p:nvSpPr>
        <p:spPr>
          <a:xfrm>
            <a:off x="609600" y="612913"/>
            <a:ext cx="10972800" cy="1066800"/>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上司を理解する</a:t>
            </a:r>
          </a:p>
        </p:txBody>
      </p:sp>
      <p:sp>
        <p:nvSpPr>
          <p:cNvPr id="6" name="コンテンツ プレースホルダー 5">
            <a:extLst>
              <a:ext uri="{FF2B5EF4-FFF2-40B4-BE49-F238E27FC236}">
                <a16:creationId xmlns:a16="http://schemas.microsoft.com/office/drawing/2014/main" id="{3FC8FB2B-D7E4-D7DA-F09F-A66D8094C763}"/>
              </a:ext>
            </a:extLst>
          </p:cNvPr>
          <p:cNvSpPr>
            <a:spLocks noGrp="1"/>
          </p:cNvSpPr>
          <p:nvPr>
            <p:ph idx="1"/>
          </p:nvPr>
        </p:nvSpPr>
        <p:spPr>
          <a:xfrm>
            <a:off x="609600" y="1679714"/>
            <a:ext cx="10972800" cy="4565374"/>
          </a:xfrm>
        </p:spPr>
        <p:txBody>
          <a:bodyPr anchor="t">
            <a:normAutofit/>
          </a:bodyPr>
          <a:lstStyle/>
          <a:p>
            <a:r>
              <a:rPr lang="ja-JP" altLang="en-US" sz="2800" dirty="0">
                <a:latin typeface="UD デジタル 教科書体 N-R" panose="02020400000000000000" pitchFamily="17" charset="-128"/>
                <a:ea typeface="UD デジタル 教科書体 N-R" panose="02020400000000000000" pitchFamily="17" charset="-128"/>
              </a:rPr>
              <a:t>上司の組織上の目標、個人的な目標は何か（目標）。</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上司へのプレッシャー、特に彼あるいは彼女の上司や他部門の上位者からのプレッシャーはどのようなものか（プレッシャー）。</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上司の長所、盲点はどこか（長所・短所）。</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どのようなワーク・スタイルを好むか（スタイル）。</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リポート、正式な会議、電話などによって、情報を入手しているか（情報収集法）。</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en-US" sz="2800" dirty="0">
                <a:latin typeface="UD デジタル 教科書体 N-R" panose="02020400000000000000" pitchFamily="17" charset="-128"/>
                <a:ea typeface="UD デジタル 教科書体 N-R" panose="02020400000000000000" pitchFamily="17" charset="-128"/>
              </a:rPr>
              <a:t>対立を増長させるのか、それとも極力避けたがるのか（コンフリクト対処）。</a:t>
            </a:r>
            <a:endParaRPr lang="ja-JP" altLang="en-US" sz="36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361801617"/>
      </p:ext>
    </p:extLst>
  </p:cSld>
  <p:clrMapOvr>
    <a:masterClrMapping/>
  </p:clrMapOvr>
  <mc:AlternateContent xmlns:mc="http://schemas.openxmlformats.org/markup-compatibility/2006" xmlns:p14="http://schemas.microsoft.com/office/powerpoint/2010/main">
    <mc:Choice Requires="p14">
      <p:transition spd="med" p14:dur="700" advTm="155926">
        <p:fade/>
      </p:transition>
    </mc:Choice>
    <mc:Fallback xmlns="">
      <p:transition spd="med" advTm="155926">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1B1CA5-D138-0DFF-7901-582506EF2ACF}"/>
              </a:ext>
            </a:extLst>
          </p:cNvPr>
          <p:cNvSpPr>
            <a:spLocks noGrp="1"/>
          </p:cNvSpPr>
          <p:nvPr>
            <p:ph type="title"/>
          </p:nvPr>
        </p:nvSpPr>
        <p:spPr>
          <a:xfrm>
            <a:off x="609600" y="652670"/>
            <a:ext cx="10972800" cy="1494182"/>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自分自身を理解する</a:t>
            </a:r>
          </a:p>
        </p:txBody>
      </p:sp>
      <p:sp>
        <p:nvSpPr>
          <p:cNvPr id="3" name="コンテンツ プレースホルダー 2">
            <a:extLst>
              <a:ext uri="{FF2B5EF4-FFF2-40B4-BE49-F238E27FC236}">
                <a16:creationId xmlns:a16="http://schemas.microsoft.com/office/drawing/2014/main" id="{4777B600-F2AE-F499-3353-076B1ED2D452}"/>
              </a:ext>
            </a:extLst>
          </p:cNvPr>
          <p:cNvSpPr>
            <a:spLocks noGrp="1"/>
          </p:cNvSpPr>
          <p:nvPr>
            <p:ph idx="1"/>
          </p:nvPr>
        </p:nvSpPr>
        <p:spPr>
          <a:xfrm>
            <a:off x="609600" y="2146852"/>
            <a:ext cx="10972800" cy="4427684"/>
          </a:xfrm>
        </p:spPr>
        <p:txBody>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自分の強みと弱み</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自分のスタイル（コミュニケーション・感情のコントロール）</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上司への依存傾向（反依存型・過剰依存型）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6514526"/>
      </p:ext>
    </p:extLst>
  </p:cSld>
  <p:clrMapOvr>
    <a:masterClrMapping/>
  </p:clrMapOvr>
  <mc:AlternateContent xmlns:mc="http://schemas.openxmlformats.org/markup-compatibility/2006" xmlns:p14="http://schemas.microsoft.com/office/powerpoint/2010/main">
    <mc:Choice Requires="p14">
      <p:transition spd="med" p14:dur="700" advTm="50777">
        <p:fade/>
      </p:transition>
    </mc:Choice>
    <mc:Fallback xmlns="">
      <p:transition spd="med" advTm="50777">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E2EB71-71B3-E86A-195E-07F88E566B50}"/>
              </a:ext>
            </a:extLst>
          </p:cNvPr>
          <p:cNvSpPr>
            <a:spLocks noGrp="1"/>
          </p:cNvSpPr>
          <p:nvPr>
            <p:ph type="title"/>
          </p:nvPr>
        </p:nvSpPr>
        <p:spPr>
          <a:xfrm>
            <a:off x="609600" y="665920"/>
            <a:ext cx="10972800" cy="1454427"/>
          </a:xfrm>
        </p:spPr>
        <p:txBody>
          <a:bodyPr anchor="ctr">
            <a:normAutofit/>
          </a:bodyPr>
          <a:lstStyle/>
          <a:p>
            <a:r>
              <a:rPr kumimoji="1"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上司との関係を構築し管理する</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 </a:t>
            </a:r>
            <a:endParaRPr kumimoji="1"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6A0B7391-2043-715C-7A88-6399037F7C28}"/>
              </a:ext>
            </a:extLst>
          </p:cNvPr>
          <p:cNvSpPr>
            <a:spLocks noGrp="1"/>
          </p:cNvSpPr>
          <p:nvPr>
            <p:ph idx="1"/>
          </p:nvPr>
        </p:nvSpPr>
        <p:spPr>
          <a:xfrm>
            <a:off x="609600" y="2120348"/>
            <a:ext cx="10972800" cy="4071732"/>
          </a:xfrm>
        </p:spPr>
        <p:txBody>
          <a:bodyPr>
            <a:normAutofit/>
          </a:bodyPr>
          <a:lstStyle/>
          <a:p>
            <a:pPr marL="109728" indent="0">
              <a:buNone/>
            </a:pPr>
            <a:r>
              <a:rPr kumimoji="1"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ワークスタイルの共存</a:t>
            </a:r>
            <a:endParaRPr kumimoji="1"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上司はどのような情報を受け取るのを好むのか。</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上司の意思決定スタイル</a:t>
            </a:r>
            <a:endParaRPr kumimoji="1"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互いの強みを活かし、互いの弱みを補う。</a:t>
            </a:r>
            <a:endParaRPr kumimoji="1"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相互期待</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上司は何を期待しているのか。</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上司に自らの期待を分かってもらう。</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3154714601"/>
      </p:ext>
    </p:extLst>
  </p:cSld>
  <p:clrMapOvr>
    <a:masterClrMapping/>
  </p:clrMapOvr>
  <mc:AlternateContent xmlns:mc="http://schemas.openxmlformats.org/markup-compatibility/2006" xmlns:p14="http://schemas.microsoft.com/office/powerpoint/2010/main">
    <mc:Choice Requires="p14">
      <p:transition spd="med" p14:dur="700" advTm="97209">
        <p:fade/>
      </p:transition>
    </mc:Choice>
    <mc:Fallback xmlns="">
      <p:transition spd="med" advTm="97209">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0C2205-BE3F-723F-4F3B-227709BEBB7D}"/>
              </a:ext>
            </a:extLst>
          </p:cNvPr>
          <p:cNvSpPr>
            <a:spLocks noGrp="1"/>
          </p:cNvSpPr>
          <p:nvPr>
            <p:ph type="title"/>
          </p:nvPr>
        </p:nvSpPr>
        <p:spPr>
          <a:xfrm>
            <a:off x="338328" y="798444"/>
            <a:ext cx="11244072" cy="1066800"/>
          </a:xfrm>
        </p:spPr>
        <p:txBody>
          <a:bodyPr anchor="ctr">
            <a:normAutofit/>
          </a:bodyPr>
          <a:lstStyle/>
          <a:p>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フォロワーの定義（松山</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,2018</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9C5C504E-F184-DEE0-7F03-7CADD305CD61}"/>
              </a:ext>
            </a:extLst>
          </p:cNvPr>
          <p:cNvSpPr>
            <a:spLocks noGrp="1"/>
          </p:cNvSpPr>
          <p:nvPr>
            <p:ph idx="1"/>
          </p:nvPr>
        </p:nvSpPr>
        <p:spPr>
          <a:xfrm>
            <a:off x="338328" y="1865244"/>
            <a:ext cx="11098298" cy="4709292"/>
          </a:xfrm>
        </p:spPr>
        <p:txBody>
          <a:bodyPr anchor="t"/>
          <a:lstStyle/>
          <a:p>
            <a:pPr marL="109728" indent="0">
              <a:buNone/>
            </a:pPr>
            <a:r>
              <a:rPr lang="ja-JP" altLang="en-US" sz="3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様々な組織要素によってその行動が規定される主体ではあるものの、主に上司やリーダーによって役割が形成され、その示す方向性や枠組みを前提として組織に貢献しようとする成員。</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en-US" altLang="ja-JP" sz="2800" dirty="0"/>
          </a:p>
          <a:p>
            <a:endParaRPr kumimoji="1" lang="ja-JP" altLang="en-US" dirty="0"/>
          </a:p>
        </p:txBody>
      </p:sp>
    </p:spTree>
    <p:extLst>
      <p:ext uri="{BB962C8B-B14F-4D97-AF65-F5344CB8AC3E}">
        <p14:creationId xmlns:p14="http://schemas.microsoft.com/office/powerpoint/2010/main" val="2323745654"/>
      </p:ext>
    </p:extLst>
  </p:cSld>
  <p:clrMapOvr>
    <a:masterClrMapping/>
  </p:clrMapOvr>
  <mc:AlternateContent xmlns:mc="http://schemas.openxmlformats.org/markup-compatibility/2006" xmlns:p14="http://schemas.microsoft.com/office/powerpoint/2010/main">
    <mc:Choice Requires="p14">
      <p:transition spd="med" p14:dur="700" advTm="315454">
        <p:fade/>
      </p:transition>
    </mc:Choice>
    <mc:Fallback xmlns="">
      <p:transition spd="med" advTm="315454">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9D17B2-DF1B-61FA-7153-E4A64302079B}"/>
              </a:ext>
            </a:extLst>
          </p:cNvPr>
          <p:cNvSpPr>
            <a:spLocks noGrp="1"/>
          </p:cNvSpPr>
          <p:nvPr>
            <p:ph type="title"/>
          </p:nvPr>
        </p:nvSpPr>
        <p:spPr>
          <a:xfrm>
            <a:off x="609600" y="364908"/>
            <a:ext cx="10972800" cy="1401418"/>
          </a:xfrm>
        </p:spPr>
        <p:txBody>
          <a:bodyPr anchor="ctr">
            <a:normAutofit/>
          </a:bodyPr>
          <a:lstStyle/>
          <a:p>
            <a:r>
              <a:rPr kumimoji="1"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上司との関係を構築し管理する</a:t>
            </a:r>
            <a:endParaRPr kumimoji="1" lang="ja-JP" altLang="en-US" sz="4000" dirty="0"/>
          </a:p>
        </p:txBody>
      </p:sp>
      <p:sp>
        <p:nvSpPr>
          <p:cNvPr id="3" name="コンテンツ プレースホルダー 2">
            <a:extLst>
              <a:ext uri="{FF2B5EF4-FFF2-40B4-BE49-F238E27FC236}">
                <a16:creationId xmlns:a16="http://schemas.microsoft.com/office/drawing/2014/main" id="{6C06BC82-7E81-C65A-52D5-17FB1A5470E7}"/>
              </a:ext>
            </a:extLst>
          </p:cNvPr>
          <p:cNvSpPr>
            <a:spLocks noGrp="1"/>
          </p:cNvSpPr>
          <p:nvPr>
            <p:ph idx="1"/>
          </p:nvPr>
        </p:nvSpPr>
        <p:spPr>
          <a:xfrm>
            <a:off x="609600" y="1766326"/>
            <a:ext cx="10972800" cy="4465510"/>
          </a:xfrm>
        </p:spPr>
        <p:txBody>
          <a:bodyPr>
            <a:normAutofit/>
          </a:bodyPr>
          <a:lstStyle/>
          <a:p>
            <a:pPr marL="109728" indent="0">
              <a:buNone/>
            </a:pPr>
            <a:r>
              <a:rPr kumimoji="1"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情報の流れ</a:t>
            </a:r>
            <a:endParaRPr kumimoji="1"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上司のスタイルに見合った方法で十分な情報を提供できるように努める。</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信頼性と誠実さ</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いい加減な仕事をしない。</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確実性のある仕事をする。</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上司の時間と資源の使い方</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30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上司の時間やエネルギー、影響力の資源を選択的に活用する（些細な問題を対応させない）。</a:t>
            </a:r>
            <a:endParaRPr lang="en-US" altLang="ja-JP" sz="3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95308912"/>
      </p:ext>
    </p:extLst>
  </p:cSld>
  <p:clrMapOvr>
    <a:masterClrMapping/>
  </p:clrMapOvr>
  <mc:AlternateContent xmlns:mc="http://schemas.openxmlformats.org/markup-compatibility/2006" xmlns:p14="http://schemas.microsoft.com/office/powerpoint/2010/main">
    <mc:Choice Requires="p14">
      <p:transition spd="med" p14:dur="700" advTm="63803">
        <p:fade/>
      </p:transition>
    </mc:Choice>
    <mc:Fallback xmlns="">
      <p:transition spd="med" advTm="63803">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4970B6-8B00-BCAD-C6A4-CD7C7BECD3F9}"/>
              </a:ext>
            </a:extLst>
          </p:cNvPr>
          <p:cNvSpPr>
            <a:spLocks noGrp="1"/>
          </p:cNvSpPr>
          <p:nvPr>
            <p:ph type="title"/>
          </p:nvPr>
        </p:nvSpPr>
        <p:spPr>
          <a:xfrm>
            <a:off x="609600" y="649224"/>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E61AAA0D-0F23-866A-3D24-DDD575D69527}"/>
              </a:ext>
            </a:extLst>
          </p:cNvPr>
          <p:cNvSpPr>
            <a:spLocks noGrp="1"/>
          </p:cNvSpPr>
          <p:nvPr>
            <p:ph idx="1"/>
          </p:nvPr>
        </p:nvSpPr>
        <p:spPr>
          <a:xfrm>
            <a:off x="609600" y="1716024"/>
            <a:ext cx="10972801" cy="4858512"/>
          </a:xfrm>
        </p:spPr>
        <p:txBody>
          <a:bodyPr>
            <a:normAutofit/>
          </a:bodyPr>
          <a:lstStyle/>
          <a:p>
            <a:pPr marL="109695" indent="0">
              <a:buNone/>
            </a:pPr>
            <a:r>
              <a:rPr lang="en-US" altLang="ja-JP" sz="1600" dirty="0" err="1">
                <a:latin typeface="Times New Roman" panose="02020603050405020304" pitchFamily="18" charset="0"/>
                <a:ea typeface="UD デジタル 教科書体 N-R" panose="02020400000000000000" pitchFamily="17" charset="-128"/>
                <a:cs typeface="Times New Roman" panose="02020603050405020304" pitchFamily="18" charset="0"/>
              </a:rPr>
              <a:t>Carsten.M.K</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Uhl-Bien.M.,</a:t>
            </a:r>
            <a:r>
              <a:rPr lang="en-US" altLang="ja-JP" sz="1600" dirty="0" err="1">
                <a:latin typeface="Times New Roman" panose="02020603050405020304" pitchFamily="18" charset="0"/>
                <a:ea typeface="UD デジタル 教科書体 N-R" panose="02020400000000000000" pitchFamily="17" charset="-128"/>
                <a:cs typeface="Times New Roman" panose="02020603050405020304" pitchFamily="18" charset="0"/>
              </a:rPr>
              <a:t>West,B.J</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dirty="0" err="1">
                <a:latin typeface="Times New Roman" panose="02020603050405020304" pitchFamily="18" charset="0"/>
                <a:ea typeface="UD デジタル 教科書体 N-R" panose="02020400000000000000" pitchFamily="17" charset="-128"/>
                <a:cs typeface="Times New Roman" panose="02020603050405020304" pitchFamily="18" charset="0"/>
              </a:rPr>
              <a:t>Patera,J.L</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and </a:t>
            </a:r>
            <a:r>
              <a:rPr lang="en-US" altLang="ja-JP" sz="1600" dirty="0" err="1">
                <a:latin typeface="Times New Roman" panose="02020603050405020304" pitchFamily="18" charset="0"/>
                <a:ea typeface="UD デジタル 教科書体 N-R" panose="02020400000000000000" pitchFamily="17" charset="-128"/>
                <a:cs typeface="Times New Roman" panose="02020603050405020304" pitchFamily="18" charset="0"/>
              </a:rPr>
              <a:t>McGregor,R</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2010</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“Exploring social constructions of followership: A qualitative study.”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Leadership Quarterly</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21: 543-562.</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lvl="0"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Kelley, R.</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1992</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power of followership.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New York: Consultants to Executives and Organizations, Ltd.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牧野 昇　監訳『指導力革命－リーダーシップからフォロワーシップへ』</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プレジデント社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,1993</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lvl="0"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Kotter, J.P.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1999</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On What Leaders Really Do</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Harvard Business School Press. (DIAMOND</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ハーバード・ビジネスレビュー編集部・黒田由貴子・有賀裕子 訳『リーダーシップ論</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人と組織を動かす能力</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版』ダイヤモンド社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2012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lvl="0" indent="0">
              <a:buNone/>
            </a:pPr>
            <a:r>
              <a:rPr lang="es-E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Lapierre, M.L., &amp; Carsten, M.K.</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s-E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2014</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s-E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Followership: What is it and Why do people follow?</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Emerald.</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lvl="0" indent="0">
              <a:buNone/>
            </a:pP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松山一紀</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2018</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『次世代型組織へのフォロワーシップ論</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リーダーシップ主義からの脱却』ミネルヴァ書房</a:t>
            </a:r>
          </a:p>
          <a:p>
            <a:endParaRPr kumimoji="1" lang="ja-JP" altLang="en-US" dirty="0"/>
          </a:p>
        </p:txBody>
      </p:sp>
    </p:spTree>
    <p:extLst>
      <p:ext uri="{BB962C8B-B14F-4D97-AF65-F5344CB8AC3E}">
        <p14:creationId xmlns:p14="http://schemas.microsoft.com/office/powerpoint/2010/main" val="160402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C89DEB-8334-7C39-7478-14A3CBB28D4A}"/>
              </a:ext>
            </a:extLst>
          </p:cNvPr>
          <p:cNvSpPr>
            <a:spLocks noGrp="1"/>
          </p:cNvSpPr>
          <p:nvPr>
            <p:ph type="title"/>
          </p:nvPr>
        </p:nvSpPr>
        <p:spPr>
          <a:xfrm>
            <a:off x="609600" y="838200"/>
            <a:ext cx="10972800" cy="1066800"/>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フォロワーの定義のポイント</a:t>
            </a:r>
          </a:p>
        </p:txBody>
      </p:sp>
      <p:sp>
        <p:nvSpPr>
          <p:cNvPr id="3" name="コンテンツ プレースホルダー 2">
            <a:extLst>
              <a:ext uri="{FF2B5EF4-FFF2-40B4-BE49-F238E27FC236}">
                <a16:creationId xmlns:a16="http://schemas.microsoft.com/office/drawing/2014/main" id="{34554312-19B9-C20C-BD81-66E6CC720DF2}"/>
              </a:ext>
            </a:extLst>
          </p:cNvPr>
          <p:cNvSpPr>
            <a:spLocks noGrp="1"/>
          </p:cNvSpPr>
          <p:nvPr>
            <p:ph idx="1"/>
          </p:nvPr>
        </p:nvSpPr>
        <p:spPr>
          <a:xfrm>
            <a:off x="609600" y="2014330"/>
            <a:ext cx="11582400" cy="4560206"/>
          </a:xfrm>
        </p:spPr>
        <p:txBody>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組織のルールに基づいて行動が規定される。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上司あるいはリーダーとの関係性において成り立つ。</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組織が示す方向性を前提として、組織に貢献しようとする。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en-US" altLang="ja-JP" dirty="0"/>
          </a:p>
          <a:p>
            <a:endParaRPr kumimoji="1" lang="ja-JP" altLang="en-US" dirty="0"/>
          </a:p>
        </p:txBody>
      </p:sp>
    </p:spTree>
    <p:extLst>
      <p:ext uri="{BB962C8B-B14F-4D97-AF65-F5344CB8AC3E}">
        <p14:creationId xmlns:p14="http://schemas.microsoft.com/office/powerpoint/2010/main" val="159947769"/>
      </p:ext>
    </p:extLst>
  </p:cSld>
  <p:clrMapOvr>
    <a:masterClrMapping/>
  </p:clrMapOvr>
  <mc:AlternateContent xmlns:mc="http://schemas.openxmlformats.org/markup-compatibility/2006" xmlns:p14="http://schemas.microsoft.com/office/powerpoint/2010/main">
    <mc:Choice Requires="p14">
      <p:transition spd="med" p14:dur="700" advTm="155204">
        <p:fade/>
      </p:transition>
    </mc:Choice>
    <mc:Fallback xmlns="">
      <p:transition spd="med" advTm="155204">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1BCE80-FFAD-CD06-1C2C-06A6115D7C5F}"/>
              </a:ext>
            </a:extLst>
          </p:cNvPr>
          <p:cNvSpPr>
            <a:spLocks noGrp="1"/>
          </p:cNvSpPr>
          <p:nvPr>
            <p:ph type="title"/>
          </p:nvPr>
        </p:nvSpPr>
        <p:spPr>
          <a:xfrm>
            <a:off x="609600" y="798444"/>
            <a:ext cx="10972800" cy="1066800"/>
          </a:xfrm>
        </p:spPr>
        <p:txBody>
          <a:bodyPr anchor="ctr">
            <a:normAutofit/>
          </a:bodyPr>
          <a:lstStyle/>
          <a:p>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フォロワーシップの定義</a:t>
            </a:r>
          </a:p>
        </p:txBody>
      </p:sp>
      <p:sp>
        <p:nvSpPr>
          <p:cNvPr id="3" name="コンテンツ プレースホルダー 2">
            <a:extLst>
              <a:ext uri="{FF2B5EF4-FFF2-40B4-BE49-F238E27FC236}">
                <a16:creationId xmlns:a16="http://schemas.microsoft.com/office/drawing/2014/main" id="{FA33F74E-CDDD-E01D-074B-2A28247598CA}"/>
              </a:ext>
            </a:extLst>
          </p:cNvPr>
          <p:cNvSpPr>
            <a:spLocks noGrp="1"/>
          </p:cNvSpPr>
          <p:nvPr>
            <p:ph idx="1"/>
          </p:nvPr>
        </p:nvSpPr>
        <p:spPr>
          <a:xfrm>
            <a:off x="609600" y="2249424"/>
            <a:ext cx="10972800" cy="4325112"/>
          </a:xfrm>
        </p:spPr>
        <p:txBody>
          <a:bodyPr>
            <a:normAutofit/>
          </a:bodyPr>
          <a:lstStyle/>
          <a:p>
            <a:pPr marL="109728" indent="0">
              <a:buNone/>
            </a:pPr>
            <a:r>
              <a:rPr lang="ja-JP" altLang="en-US" sz="2000" dirty="0"/>
              <a:t>　</a:t>
            </a:r>
            <a:r>
              <a:rPr lang="ja-JP" altLang="en-US" sz="2800" dirty="0">
                <a:latin typeface="UD デジタル 教科書体 N-R" panose="02020400000000000000" pitchFamily="17" charset="-128"/>
                <a:ea typeface="UD デジタル 教科書体 N-R" panose="02020400000000000000" pitchFamily="17" charset="-128"/>
              </a:rPr>
              <a:t>組織成員がフォロワーであることの意味を理解し、それを自らで選択した上で、組織のエージェントである上司やリーダーの意を体し、指示命令に効果的に従い、時には上司やリーダーが前提とする枠組を超えた行動によって組織に貢献しようとするプロセス。</a:t>
            </a:r>
            <a:endParaRPr lang="en-US" altLang="ja-JP" sz="20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3529549332"/>
      </p:ext>
    </p:extLst>
  </p:cSld>
  <p:clrMapOvr>
    <a:masterClrMapping/>
  </p:clrMapOvr>
  <mc:AlternateContent xmlns:mc="http://schemas.openxmlformats.org/markup-compatibility/2006" xmlns:p14="http://schemas.microsoft.com/office/powerpoint/2010/main">
    <mc:Choice Requires="p14">
      <p:transition spd="med" p14:dur="700" advTm="39103">
        <p:fade/>
      </p:transition>
    </mc:Choice>
    <mc:Fallback xmlns="">
      <p:transition spd="med" advTm="39103">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AC2367-CEE0-87CF-3C60-D9D912436ADB}"/>
              </a:ext>
            </a:extLst>
          </p:cNvPr>
          <p:cNvSpPr>
            <a:spLocks noGrp="1"/>
          </p:cNvSpPr>
          <p:nvPr>
            <p:ph type="title"/>
          </p:nvPr>
        </p:nvSpPr>
        <p:spPr>
          <a:xfrm>
            <a:off x="609600" y="828675"/>
            <a:ext cx="10972800" cy="1066800"/>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フォロワーシップの定義から読み取れること</a:t>
            </a:r>
            <a:endParaRPr kumimoji="1" lang="ja-JP" altLang="en-US" sz="4000"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4D29ED33-38A2-BDCA-0B6A-873BD9EC8F68}"/>
              </a:ext>
            </a:extLst>
          </p:cNvPr>
          <p:cNvSpPr>
            <a:spLocks noGrp="1"/>
          </p:cNvSpPr>
          <p:nvPr>
            <p:ph idx="1"/>
          </p:nvPr>
        </p:nvSpPr>
        <p:spPr/>
        <p:txBody>
          <a:bodyPr/>
          <a:lstStyle/>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フォロワーは、フォロワーとしての役割を積極的に引き受ける。</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上司あるいはリーダーとの緊密に連携して共有理解の基盤を構築する。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組織目的の実現、組織目標の達成のために、場合によっては、率先垂範して行動する。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en-US" altLang="ja-JP" dirty="0"/>
          </a:p>
          <a:p>
            <a:endParaRPr kumimoji="1" lang="ja-JP" altLang="en-US" dirty="0"/>
          </a:p>
        </p:txBody>
      </p:sp>
    </p:spTree>
    <p:extLst>
      <p:ext uri="{BB962C8B-B14F-4D97-AF65-F5344CB8AC3E}">
        <p14:creationId xmlns:p14="http://schemas.microsoft.com/office/powerpoint/2010/main" val="2826944903"/>
      </p:ext>
    </p:extLst>
  </p:cSld>
  <p:clrMapOvr>
    <a:masterClrMapping/>
  </p:clrMapOvr>
  <mc:AlternateContent xmlns:mc="http://schemas.openxmlformats.org/markup-compatibility/2006" xmlns:p14="http://schemas.microsoft.com/office/powerpoint/2010/main">
    <mc:Choice Requires="p14">
      <p:transition spd="med" p14:dur="700" advTm="109641">
        <p:fade/>
      </p:transition>
    </mc:Choice>
    <mc:Fallback xmlns="">
      <p:transition spd="med" advTm="109641">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2">
            <a:extLst>
              <a:ext uri="{FF2B5EF4-FFF2-40B4-BE49-F238E27FC236}">
                <a16:creationId xmlns:a16="http://schemas.microsoft.com/office/drawing/2014/main" id="{45A6CC99-D33A-3097-58C9-328E8DDE94FA}"/>
              </a:ext>
            </a:extLst>
          </p:cNvPr>
          <p:cNvSpPr>
            <a:spLocks noGrp="1" noChangeArrowheads="1"/>
          </p:cNvSpPr>
          <p:nvPr>
            <p:ph type="title"/>
          </p:nvPr>
        </p:nvSpPr>
        <p:spPr>
          <a:xfrm>
            <a:off x="0" y="609600"/>
            <a:ext cx="11582400" cy="1152938"/>
          </a:xfrm>
        </p:spPr>
        <p:txBody>
          <a:bodyPr>
            <a:noAutofit/>
          </a:bodyPr>
          <a:lstStyle/>
          <a:p>
            <a:pPr eaLnBrk="1" hangingPunct="1"/>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フォロワーシップ行動の特徴</a:t>
            </a: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（ケリー</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,1992</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59394" name="コンテンツ プレースホルダー 1">
            <a:extLst>
              <a:ext uri="{FF2B5EF4-FFF2-40B4-BE49-F238E27FC236}">
                <a16:creationId xmlns:a16="http://schemas.microsoft.com/office/drawing/2014/main" id="{11786FE9-F4F5-76CD-4F3C-BAF884E42DEF}"/>
              </a:ext>
            </a:extLst>
          </p:cNvPr>
          <p:cNvSpPr>
            <a:spLocks noGrp="1"/>
          </p:cNvSpPr>
          <p:nvPr>
            <p:ph idx="1"/>
          </p:nvPr>
        </p:nvSpPr>
        <p:spPr>
          <a:xfrm>
            <a:off x="0" y="2157412"/>
            <a:ext cx="12192000" cy="4700587"/>
          </a:xfrm>
        </p:spPr>
        <p:txBody>
          <a:bodyPr rtlCol="0" anchor="t">
            <a:normAutofit/>
          </a:bodyPr>
          <a:lstStyle/>
          <a:p>
            <a:pPr marL="0" indent="0" eaLnBrk="1" fontAlgn="auto" hangingPunct="1">
              <a:spcAft>
                <a:spcPts val="0"/>
              </a:spcAft>
              <a:buNone/>
              <a:defRP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独自のクリティカル・シンキング</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批判的思考</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457200" indent="-457200" eaLnBrk="1" fontAlgn="auto" hangingPunct="1">
              <a:spcAft>
                <a:spcPts val="0"/>
              </a:spcAft>
              <a:buFont typeface="Arial" panose="020B0604020202020204" pitchFamily="34" charset="0"/>
              <a:buChar char="•"/>
              <a:defRP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自分で考え、建設的批判をし、自分らしさを持っている、革新的で創造的な思考を有する。</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eaLnBrk="1" fontAlgn="auto" hangingPunct="1">
              <a:spcAft>
                <a:spcPts val="0"/>
              </a:spcAft>
              <a:buNone/>
              <a:defRP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積極的関与</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457200" indent="-457200" eaLnBrk="1" fontAlgn="auto" hangingPunct="1">
              <a:spcAft>
                <a:spcPts val="0"/>
              </a:spcAft>
              <a:buFont typeface="Arial" panose="020B0604020202020204" pitchFamily="34" charset="0"/>
              <a:buChar char="•"/>
              <a:defRPr/>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イニシアチブを取り、オーナーシップを引き受け、積極的に参加し、自発的で担当業務以上の仕事をする。 </a:t>
            </a:r>
          </a:p>
          <a:p>
            <a:pPr marL="107950" indent="0" eaLnBrk="1" fontAlgn="auto" hangingPunct="1">
              <a:spcAft>
                <a:spcPts val="0"/>
              </a:spcAft>
              <a:buFont typeface="Wingdings 3" panose="05040102010807070707" pitchFamily="18" charset="2"/>
              <a:buNone/>
              <a:defRPr/>
            </a:pPr>
            <a:endParaRPr lang="ja-JP" altLang="en-US" sz="3600" dirty="0"/>
          </a:p>
        </p:txBody>
      </p:sp>
    </p:spTree>
    <p:extLst>
      <p:ext uri="{BB962C8B-B14F-4D97-AF65-F5344CB8AC3E}">
        <p14:creationId xmlns:p14="http://schemas.microsoft.com/office/powerpoint/2010/main" val="2194593865"/>
      </p:ext>
    </p:extLst>
  </p:cSld>
  <p:clrMapOvr>
    <a:masterClrMapping/>
  </p:clrMapOvr>
  <mc:AlternateContent xmlns:mc="http://schemas.openxmlformats.org/markup-compatibility/2006" xmlns:p14="http://schemas.microsoft.com/office/powerpoint/2010/main">
    <mc:Choice Requires="p14">
      <p:transition spd="med" p14:dur="700" advTm="147705">
        <p:fade/>
      </p:transition>
    </mc:Choice>
    <mc:Fallback xmlns="">
      <p:transition spd="med" advTm="147705">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B110A4A-9745-06CA-D7DE-B14A7755BC77}"/>
              </a:ext>
            </a:extLst>
          </p:cNvPr>
          <p:cNvSpPr/>
          <p:nvPr/>
        </p:nvSpPr>
        <p:spPr>
          <a:xfrm>
            <a:off x="3331940" y="1321594"/>
            <a:ext cx="5286375" cy="4357687"/>
          </a:xfrm>
          <a:prstGeom prst="rect">
            <a:avLst/>
          </a:prstGeom>
          <a:ln w="38100"/>
        </p:spPr>
        <p:style>
          <a:lnRef idx="2">
            <a:schemeClr val="accent4"/>
          </a:lnRef>
          <a:fillRef idx="1">
            <a:schemeClr val="lt1"/>
          </a:fillRef>
          <a:effectRef idx="0">
            <a:schemeClr val="accent4"/>
          </a:effectRef>
          <a:fontRef idx="minor">
            <a:schemeClr val="dk1"/>
          </a:fontRef>
        </p:style>
        <p:txBody>
          <a:bodyPr anchor="ctr"/>
          <a:lstStyle/>
          <a:p>
            <a:pPr eaLnBrk="1" fontAlgn="auto" hangingPunct="1">
              <a:spcBef>
                <a:spcPts val="0"/>
              </a:spcBef>
              <a:spcAft>
                <a:spcPts val="0"/>
              </a:spcAft>
              <a:defRPr/>
            </a:pPr>
            <a:endParaRPr lang="en-US" altLang="ja-JP" dirty="0">
              <a:solidFill>
                <a:srgbClr val="003366"/>
              </a:solidFill>
            </a:endParaRPr>
          </a:p>
          <a:p>
            <a:pPr eaLnBrk="1" fontAlgn="auto" hangingPunct="1">
              <a:spcBef>
                <a:spcPts val="0"/>
              </a:spcBef>
              <a:spcAft>
                <a:spcPts val="0"/>
              </a:spcAft>
              <a:defRPr/>
            </a:pP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2000" dirty="0">
                <a:solidFill>
                  <a:schemeClr val="tx1"/>
                </a:solidFill>
                <a:latin typeface="UD デジタル 教科書体 N-R" panose="02020400000000000000" pitchFamily="17" charset="-128"/>
                <a:ea typeface="UD デジタル 教科書体 N-R" panose="02020400000000000000" pitchFamily="17" charset="-128"/>
              </a:rPr>
              <a:t>孤立型フォロワー　　　模範的フォロワー　　　　</a:t>
            </a: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2000" dirty="0">
                <a:solidFill>
                  <a:schemeClr val="tx1"/>
                </a:solidFill>
                <a:latin typeface="UD デジタル 教科書体 N-R" panose="02020400000000000000" pitchFamily="17" charset="-128"/>
                <a:ea typeface="UD デジタル 教科書体 N-R" panose="02020400000000000000" pitchFamily="17" charset="-128"/>
              </a:rPr>
              <a:t>消極的フォロワー　　　順応型フォロワー　　　</a:t>
            </a:r>
            <a:endParaRPr lang="en-US" altLang="ja-JP" dirty="0">
              <a:solidFill>
                <a:schemeClr val="tx1"/>
              </a:solidFill>
              <a:latin typeface="UD デジタル 教科書体 N-R" panose="02020400000000000000" pitchFamily="17" charset="-128"/>
              <a:ea typeface="UD デジタル 教科書体 N-R" panose="02020400000000000000" pitchFamily="17" charset="-128"/>
            </a:endParaRPr>
          </a:p>
          <a:p>
            <a:pPr eaLnBrk="1" fontAlgn="auto" hangingPunct="1">
              <a:spcBef>
                <a:spcPts val="0"/>
              </a:spcBef>
              <a:spcAft>
                <a:spcPts val="0"/>
              </a:spcAft>
              <a:defRPr/>
            </a:pPr>
            <a:endParaRPr lang="en-US" altLang="ja-JP" dirty="0">
              <a:solidFill>
                <a:srgbClr val="003366"/>
              </a:solidFill>
            </a:endParaRPr>
          </a:p>
          <a:p>
            <a:pPr eaLnBrk="1" fontAlgn="auto" hangingPunct="1">
              <a:spcBef>
                <a:spcPts val="0"/>
              </a:spcBef>
              <a:spcAft>
                <a:spcPts val="0"/>
              </a:spcAft>
              <a:defRPr/>
            </a:pPr>
            <a:r>
              <a:rPr lang="ja-JP" altLang="en-US" dirty="0">
                <a:solidFill>
                  <a:srgbClr val="003366"/>
                </a:solidFill>
              </a:rPr>
              <a:t>　　　</a:t>
            </a:r>
            <a:endParaRPr lang="en-US" altLang="ja-JP" dirty="0">
              <a:solidFill>
                <a:srgbClr val="003366"/>
              </a:solidFill>
            </a:endParaRPr>
          </a:p>
          <a:p>
            <a:pPr eaLnBrk="1" fontAlgn="auto" hangingPunct="1">
              <a:spcBef>
                <a:spcPts val="0"/>
              </a:spcBef>
              <a:spcAft>
                <a:spcPts val="0"/>
              </a:spcAft>
              <a:defRPr/>
            </a:pPr>
            <a:endParaRPr lang="ja-JP" altLang="en-US" dirty="0">
              <a:solidFill>
                <a:srgbClr val="003366"/>
              </a:solidFill>
            </a:endParaRPr>
          </a:p>
        </p:txBody>
      </p:sp>
      <p:sp>
        <p:nvSpPr>
          <p:cNvPr id="6" name="正方形/長方形 5">
            <a:extLst>
              <a:ext uri="{FF2B5EF4-FFF2-40B4-BE49-F238E27FC236}">
                <a16:creationId xmlns:a16="http://schemas.microsoft.com/office/drawing/2014/main" id="{39603633-97FE-854A-D326-03ED66FBC191}"/>
              </a:ext>
            </a:extLst>
          </p:cNvPr>
          <p:cNvSpPr/>
          <p:nvPr/>
        </p:nvSpPr>
        <p:spPr>
          <a:xfrm>
            <a:off x="4546377" y="3036093"/>
            <a:ext cx="2857500" cy="928687"/>
          </a:xfrm>
          <a:prstGeom prst="rect">
            <a:avLst/>
          </a:prstGeom>
          <a:ln w="38100"/>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2000" dirty="0">
                <a:solidFill>
                  <a:schemeClr val="tx1"/>
                </a:solidFill>
                <a:latin typeface="UD デジタル 教科書体 N-R" panose="02020400000000000000" pitchFamily="17" charset="-128"/>
                <a:ea typeface="UD デジタル 教科書体 N-R" panose="02020400000000000000" pitchFamily="17" charset="-128"/>
              </a:rPr>
              <a:t>実務型フォロワー</a:t>
            </a:r>
          </a:p>
        </p:txBody>
      </p:sp>
      <p:sp>
        <p:nvSpPr>
          <p:cNvPr id="7" name="正方形/長方形 6">
            <a:extLst>
              <a:ext uri="{FF2B5EF4-FFF2-40B4-BE49-F238E27FC236}">
                <a16:creationId xmlns:a16="http://schemas.microsoft.com/office/drawing/2014/main" id="{C667C3BC-2FAC-06FC-8049-92ED05C20BF6}"/>
              </a:ext>
            </a:extLst>
          </p:cNvPr>
          <p:cNvSpPr/>
          <p:nvPr/>
        </p:nvSpPr>
        <p:spPr>
          <a:xfrm>
            <a:off x="3346835" y="571498"/>
            <a:ext cx="5256584" cy="571504"/>
          </a:xfrm>
          <a:prstGeom prst="rect">
            <a:avLst/>
          </a:prstGeom>
          <a:noFill/>
          <a:ln w="38100"/>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sz="2000" dirty="0">
                <a:ln w="12700">
                  <a:solidFill>
                    <a:srgbClr val="1F497D">
                      <a:satMod val="155000"/>
                    </a:srgbClr>
                  </a:solidFill>
                  <a:prstDash val="solid"/>
                </a:ln>
                <a:solidFill>
                  <a:schemeClr val="tx1"/>
                </a:solidFill>
                <a:latin typeface="UD デジタル 教科書体 N-R" panose="02020400000000000000" pitchFamily="17" charset="-128"/>
                <a:ea typeface="UD デジタル 教科書体 N-R" panose="02020400000000000000" pitchFamily="17" charset="-128"/>
              </a:rPr>
              <a:t>独自のクリティカル・シンキング</a:t>
            </a:r>
            <a:endParaRPr lang="ja-JP" altLang="en-US" sz="20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8" name="正方形/長方形 7">
            <a:extLst>
              <a:ext uri="{FF2B5EF4-FFF2-40B4-BE49-F238E27FC236}">
                <a16:creationId xmlns:a16="http://schemas.microsoft.com/office/drawing/2014/main" id="{4E5051D7-70EA-1C61-5E84-1B50E26696CB}"/>
              </a:ext>
            </a:extLst>
          </p:cNvPr>
          <p:cNvSpPr/>
          <p:nvPr/>
        </p:nvSpPr>
        <p:spPr>
          <a:xfrm>
            <a:off x="3407114" y="5857874"/>
            <a:ext cx="5234898" cy="428628"/>
          </a:xfrm>
          <a:prstGeom prst="rect">
            <a:avLst/>
          </a:prstGeom>
          <a:ln w="38100"/>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dirty="0">
                <a:ln w="12700">
                  <a:solidFill>
                    <a:srgbClr val="1F497D">
                      <a:satMod val="155000"/>
                    </a:srgbClr>
                  </a:solidFill>
                  <a:prstDash val="solid"/>
                </a:ln>
                <a:solidFill>
                  <a:schemeClr val="tx1"/>
                </a:solidFill>
              </a:rPr>
              <a:t>依存的・無批判な考え方</a:t>
            </a:r>
          </a:p>
        </p:txBody>
      </p:sp>
      <p:sp>
        <p:nvSpPr>
          <p:cNvPr id="9" name="正方形/長方形 8">
            <a:extLst>
              <a:ext uri="{FF2B5EF4-FFF2-40B4-BE49-F238E27FC236}">
                <a16:creationId xmlns:a16="http://schemas.microsoft.com/office/drawing/2014/main" id="{620F327A-E314-1AEA-3C54-C91348544A58}"/>
              </a:ext>
            </a:extLst>
          </p:cNvPr>
          <p:cNvSpPr/>
          <p:nvPr/>
        </p:nvSpPr>
        <p:spPr>
          <a:xfrm>
            <a:off x="8783192" y="3197338"/>
            <a:ext cx="1785918" cy="642942"/>
          </a:xfrm>
          <a:prstGeom prst="rect">
            <a:avLst/>
          </a:prstGeom>
          <a:ln w="38100"/>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dirty="0">
                <a:ln w="12700">
                  <a:solidFill>
                    <a:srgbClr val="1F497D">
                      <a:satMod val="155000"/>
                    </a:srgbClr>
                  </a:solidFill>
                  <a:prstDash val="solid"/>
                </a:ln>
                <a:solidFill>
                  <a:schemeClr val="tx1"/>
                </a:solidFill>
              </a:rPr>
              <a:t>積極的関与</a:t>
            </a:r>
            <a:endParaRPr lang="ja-JP" altLang="en-US" dirty="0">
              <a:solidFill>
                <a:schemeClr val="tx1"/>
              </a:solidFill>
            </a:endParaRPr>
          </a:p>
        </p:txBody>
      </p:sp>
      <p:sp>
        <p:nvSpPr>
          <p:cNvPr id="10" name="正方形/長方形 9">
            <a:extLst>
              <a:ext uri="{FF2B5EF4-FFF2-40B4-BE49-F238E27FC236}">
                <a16:creationId xmlns:a16="http://schemas.microsoft.com/office/drawing/2014/main" id="{060A65FF-A868-95BC-64C9-616F5B961A98}"/>
              </a:ext>
            </a:extLst>
          </p:cNvPr>
          <p:cNvSpPr/>
          <p:nvPr/>
        </p:nvSpPr>
        <p:spPr>
          <a:xfrm>
            <a:off x="1381145" y="3250405"/>
            <a:ext cx="1785918" cy="642942"/>
          </a:xfrm>
          <a:prstGeom prst="rect">
            <a:avLst/>
          </a:prstGeom>
          <a:ln w="38100"/>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lang="ja-JP" altLang="en-US" dirty="0">
                <a:ln w="12700">
                  <a:solidFill>
                    <a:srgbClr val="1F497D">
                      <a:satMod val="155000"/>
                    </a:srgbClr>
                  </a:solidFill>
                  <a:prstDash val="solid"/>
                </a:ln>
                <a:solidFill>
                  <a:schemeClr val="tx1"/>
                </a:solidFill>
              </a:rPr>
              <a:t>消極的関与</a:t>
            </a:r>
          </a:p>
        </p:txBody>
      </p:sp>
      <p:cxnSp>
        <p:nvCxnSpPr>
          <p:cNvPr id="16" name="直線コネクタ 15">
            <a:extLst>
              <a:ext uri="{FF2B5EF4-FFF2-40B4-BE49-F238E27FC236}">
                <a16:creationId xmlns:a16="http://schemas.microsoft.com/office/drawing/2014/main" id="{85AA7FD0-547A-217E-DC65-80DA70E3EFCD}"/>
              </a:ext>
            </a:extLst>
          </p:cNvPr>
          <p:cNvCxnSpPr>
            <a:stCxn id="5" idx="0"/>
            <a:endCxn id="6" idx="0"/>
          </p:cNvCxnSpPr>
          <p:nvPr/>
        </p:nvCxnSpPr>
        <p:spPr>
          <a:xfrm flipH="1">
            <a:off x="5975127" y="1321594"/>
            <a:ext cx="1" cy="1714499"/>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26" name="直線コネクタ 25">
            <a:extLst>
              <a:ext uri="{FF2B5EF4-FFF2-40B4-BE49-F238E27FC236}">
                <a16:creationId xmlns:a16="http://schemas.microsoft.com/office/drawing/2014/main" id="{ED4E8CDB-DC94-98C3-0032-518AD7EDD761}"/>
              </a:ext>
            </a:extLst>
          </p:cNvPr>
          <p:cNvCxnSpPr>
            <a:stCxn id="5" idx="1"/>
            <a:endCxn id="6" idx="1"/>
          </p:cNvCxnSpPr>
          <p:nvPr/>
        </p:nvCxnSpPr>
        <p:spPr>
          <a:xfrm flipV="1">
            <a:off x="3331940" y="3500437"/>
            <a:ext cx="1214437" cy="1"/>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30" name="直線コネクタ 29">
            <a:extLst>
              <a:ext uri="{FF2B5EF4-FFF2-40B4-BE49-F238E27FC236}">
                <a16:creationId xmlns:a16="http://schemas.microsoft.com/office/drawing/2014/main" id="{1E54591C-D95A-66B2-E0D5-A45B2F0F6674}"/>
              </a:ext>
            </a:extLst>
          </p:cNvPr>
          <p:cNvCxnSpPr>
            <a:stCxn id="5" idx="3"/>
            <a:endCxn id="6" idx="3"/>
          </p:cNvCxnSpPr>
          <p:nvPr/>
        </p:nvCxnSpPr>
        <p:spPr>
          <a:xfrm flipH="1" flipV="1">
            <a:off x="7403877" y="3500437"/>
            <a:ext cx="1214438" cy="1"/>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32" name="直線コネクタ 31">
            <a:extLst>
              <a:ext uri="{FF2B5EF4-FFF2-40B4-BE49-F238E27FC236}">
                <a16:creationId xmlns:a16="http://schemas.microsoft.com/office/drawing/2014/main" id="{46088D63-AE9D-9D36-94B2-BF6AA72C647F}"/>
              </a:ext>
            </a:extLst>
          </p:cNvPr>
          <p:cNvCxnSpPr>
            <a:stCxn id="5" idx="2"/>
            <a:endCxn id="6" idx="2"/>
          </p:cNvCxnSpPr>
          <p:nvPr/>
        </p:nvCxnSpPr>
        <p:spPr>
          <a:xfrm flipH="1" flipV="1">
            <a:off x="5975127" y="3964780"/>
            <a:ext cx="1" cy="1714501"/>
          </a:xfrm>
          <a:prstGeom prst="line">
            <a:avLst/>
          </a:prstGeom>
          <a:ln w="38100"/>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521886001"/>
      </p:ext>
    </p:extLst>
  </p:cSld>
  <p:clrMapOvr>
    <a:masterClrMapping/>
  </p:clrMapOvr>
  <mc:AlternateContent xmlns:mc="http://schemas.openxmlformats.org/markup-compatibility/2006" xmlns:p14="http://schemas.microsoft.com/office/powerpoint/2010/main">
    <mc:Choice Requires="p14">
      <p:transition spd="med" p14:dur="700" advTm="56914">
        <p:fade/>
      </p:transition>
    </mc:Choice>
    <mc:Fallback xmlns="">
      <p:transition spd="med" advTm="56914">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2919E00-871C-24B6-3349-F3B088E962F2}"/>
              </a:ext>
            </a:extLst>
          </p:cNvPr>
          <p:cNvSpPr>
            <a:spLocks noGrp="1"/>
          </p:cNvSpPr>
          <p:nvPr>
            <p:ph type="title"/>
          </p:nvPr>
        </p:nvSpPr>
        <p:spPr>
          <a:xfrm>
            <a:off x="609600" y="396110"/>
            <a:ext cx="10972800" cy="1066800"/>
          </a:xfrm>
        </p:spPr>
        <p:txBody>
          <a:bodyPr anchor="ctr">
            <a:normAutofit/>
          </a:bodyPr>
          <a:lstStyle/>
          <a:p>
            <a:r>
              <a:rPr lang="ja-JP" altLang="en-US" sz="4000" dirty="0">
                <a:latin typeface="UD デジタル 教科書体 NK-B" panose="02020700000000000000" pitchFamily="18" charset="-128"/>
                <a:ea typeface="UD デジタル 教科書体 NK-B" panose="02020700000000000000" pitchFamily="18" charset="-128"/>
              </a:rPr>
              <a:t>孤立型フォロワー・順応型フォロワー</a:t>
            </a:r>
          </a:p>
        </p:txBody>
      </p:sp>
      <p:sp>
        <p:nvSpPr>
          <p:cNvPr id="4" name="コンテンツ プレースホルダー 3">
            <a:extLst>
              <a:ext uri="{FF2B5EF4-FFF2-40B4-BE49-F238E27FC236}">
                <a16:creationId xmlns:a16="http://schemas.microsoft.com/office/drawing/2014/main" id="{74B255D3-EC4D-593E-415E-F31A8DFAA3B5}"/>
              </a:ext>
            </a:extLst>
          </p:cNvPr>
          <p:cNvSpPr>
            <a:spLocks noGrp="1"/>
          </p:cNvSpPr>
          <p:nvPr>
            <p:ph idx="1"/>
          </p:nvPr>
        </p:nvSpPr>
        <p:spPr>
          <a:xfrm>
            <a:off x="609600" y="1462910"/>
            <a:ext cx="10972800" cy="5111626"/>
          </a:xfrm>
        </p:spPr>
        <p:txBody>
          <a:bodyPr/>
          <a:lstStyle/>
          <a:p>
            <a:pPr marL="0" indent="0">
              <a:buNone/>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孤立型フォロワー</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独自のクリティカル・シンキングを持っているが、役割を果たすことにあまり積極的ではない。</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周囲から浮いた存在</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順応型フォロワー</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命令を受け、リーダーの権威に従い、リーダーの見解、判断に従うことに熱心すぎる。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権力のあるリーダーという地位に対し、部下は服従し順応することが義務付けられていると思い込んでいる。</a:t>
            </a:r>
            <a:endParaRPr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728" indent="0">
              <a:buNone/>
            </a:pPr>
            <a:endParaRPr lang="ja-JP" altLang="en-US" dirty="0"/>
          </a:p>
        </p:txBody>
      </p:sp>
    </p:spTree>
    <p:extLst>
      <p:ext uri="{BB962C8B-B14F-4D97-AF65-F5344CB8AC3E}">
        <p14:creationId xmlns:p14="http://schemas.microsoft.com/office/powerpoint/2010/main" val="1286705293"/>
      </p:ext>
    </p:extLst>
  </p:cSld>
  <p:clrMapOvr>
    <a:masterClrMapping/>
  </p:clrMapOvr>
  <mc:AlternateContent xmlns:mc="http://schemas.openxmlformats.org/markup-compatibility/2006" xmlns:p14="http://schemas.microsoft.com/office/powerpoint/2010/main">
    <mc:Choice Requires="p14">
      <p:transition spd="med" p14:dur="700" advTm="68265">
        <p:fade/>
      </p:transition>
    </mc:Choice>
    <mc:Fallback xmlns="">
      <p:transition spd="med" advTm="68265">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19DB63-CA9F-EA88-2383-5FD380005830}"/>
              </a:ext>
            </a:extLst>
          </p:cNvPr>
          <p:cNvSpPr>
            <a:spLocks noGrp="1"/>
          </p:cNvSpPr>
          <p:nvPr>
            <p:ph type="title"/>
          </p:nvPr>
        </p:nvSpPr>
        <p:spPr>
          <a:xfrm>
            <a:off x="609600" y="494243"/>
            <a:ext cx="10972800" cy="1066800"/>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実務型フォロワー・消極的フォロワー</a:t>
            </a:r>
          </a:p>
        </p:txBody>
      </p:sp>
      <p:sp>
        <p:nvSpPr>
          <p:cNvPr id="3" name="コンテンツ プレースホルダー 2">
            <a:extLst>
              <a:ext uri="{FF2B5EF4-FFF2-40B4-BE49-F238E27FC236}">
                <a16:creationId xmlns:a16="http://schemas.microsoft.com/office/drawing/2014/main" id="{C4F4E7CA-99E0-6CBF-504E-790A4678A989}"/>
              </a:ext>
            </a:extLst>
          </p:cNvPr>
          <p:cNvSpPr>
            <a:spLocks noGrp="1"/>
          </p:cNvSpPr>
          <p:nvPr>
            <p:ph idx="1"/>
          </p:nvPr>
        </p:nvSpPr>
        <p:spPr>
          <a:xfrm>
            <a:off x="609600" y="1561043"/>
            <a:ext cx="10972800" cy="5013493"/>
          </a:xfrm>
        </p:spPr>
        <p:txBody>
          <a:bodyPr/>
          <a:lstStyle/>
          <a:p>
            <a:pPr marL="0" indent="0">
              <a:buNone/>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実務型フォロワー</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いい仕事はしたがるが、すすんで自らを危険にさらすことなく、失敗も避けたがる。</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照準を低く合わせ、必ず自分でない誰かが責任を取って辞めるように仕向ける。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a:buNone/>
            </a:pPr>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消極的フォロワー</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考えることをリーダーに頼り、熱意はゼロ、イニシアティブと責任感に欠け、指示がなければできないし、自分の分担を超えるような危険はおかさない。</a:t>
            </a:r>
            <a:endParaRPr kumimoji="1"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718850176"/>
      </p:ext>
    </p:extLst>
  </p:cSld>
  <p:clrMapOvr>
    <a:masterClrMapping/>
  </p:clrMapOvr>
  <mc:AlternateContent xmlns:mc="http://schemas.openxmlformats.org/markup-compatibility/2006" xmlns:p14="http://schemas.microsoft.com/office/powerpoint/2010/main">
    <mc:Choice Requires="p14">
      <p:transition spd="med" p14:dur="700" advTm="118171">
        <p:fade/>
      </p:transition>
    </mc:Choice>
    <mc:Fallback xmlns="">
      <p:transition spd="med" advTm="118171">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TotalTime>
  <Words>1588</Words>
  <Application>Microsoft Office PowerPoint</Application>
  <PresentationFormat>ワイド画面</PresentationFormat>
  <Paragraphs>138</Paragraphs>
  <Slides>21</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21</vt:i4>
      </vt:variant>
    </vt:vector>
  </HeadingPairs>
  <TitlesOfParts>
    <vt:vector size="34" baseType="lpstr">
      <vt:lpstr>Meiryo UI</vt:lpstr>
      <vt:lpstr>ＭＳ Ｐ明朝</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Wingdings 3</vt:lpstr>
      <vt:lpstr>トレーニング プレゼンテーション</vt:lpstr>
      <vt:lpstr>リーダーシップ徹底講座 第2版 （フォロワーはいかに振舞えばよいのか）</vt:lpstr>
      <vt:lpstr>フォロワーの定義（松山,2018）</vt:lpstr>
      <vt:lpstr>フォロワーの定義のポイント</vt:lpstr>
      <vt:lpstr>フォロワーシップの定義</vt:lpstr>
      <vt:lpstr>フォロワーシップの定義から読み取れること</vt:lpstr>
      <vt:lpstr>フォロワーシップ行動の特徴 （ケリー,1992）</vt:lpstr>
      <vt:lpstr>PowerPoint プレゼンテーション</vt:lpstr>
      <vt:lpstr>孤立型フォロワー・順応型フォロワー</vt:lpstr>
      <vt:lpstr>実務型フォロワー・消極的フォロワー</vt:lpstr>
      <vt:lpstr>模範的フォロワーの技能</vt:lpstr>
      <vt:lpstr>模範的フォロワーの技能</vt:lpstr>
      <vt:lpstr>フォロワー像のまとめ （カーステン, ハームス &amp; ユール-ビーン ,2014）</vt:lpstr>
      <vt:lpstr>フォロワーシップのタイプ （カーステン,ユール-ビン,ウエスト,パテラ,&amp; マクレガー,2010）</vt:lpstr>
      <vt:lpstr>フォロワーシップ・スタイルのまとめ</vt:lpstr>
      <vt:lpstr>PowerPoint プレゼンテーション</vt:lpstr>
      <vt:lpstr>ボス・マネジメント（コッター&amp; ガバロ,1980）</vt:lpstr>
      <vt:lpstr>上司を理解する</vt:lpstr>
      <vt:lpstr>自分自身を理解する</vt:lpstr>
      <vt:lpstr>上司との関係を構築し管理する </vt:lpstr>
      <vt:lpstr>上司との関係を構築し管理する</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4</cp:revision>
  <dcterms:created xsi:type="dcterms:W3CDTF">2026-08-23T05:35:12Z</dcterms:created>
  <dcterms:modified xsi:type="dcterms:W3CDTF">2026-08-23T08:25:24Z</dcterms:modified>
</cp:coreProperties>
</file>