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481" r:id="rId2"/>
    <p:sldId id="301" r:id="rId3"/>
    <p:sldId id="302" r:id="rId4"/>
    <p:sldId id="304" r:id="rId5"/>
    <p:sldId id="306" r:id="rId6"/>
    <p:sldId id="307" r:id="rId7"/>
    <p:sldId id="308" r:id="rId8"/>
    <p:sldId id="309" r:id="rId9"/>
    <p:sldId id="310" r:id="rId10"/>
    <p:sldId id="312" r:id="rId11"/>
    <p:sldId id="317" r:id="rId12"/>
    <p:sldId id="482"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F19232-501C-4664-8185-8CF73BFD1000}" type="datetimeFigureOut">
              <a:rPr kumimoji="1" lang="ja-JP" altLang="en-US" smtClean="0"/>
              <a:t>2026/8/23</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FE8C9D-024B-4F68-9FA4-D24349702F8F}" type="slidenum">
              <a:rPr kumimoji="1" lang="ja-JP" altLang="en-US" smtClean="0"/>
              <a:t>‹#›</a:t>
            </a:fld>
            <a:endParaRPr kumimoji="1" lang="ja-JP" altLang="en-US"/>
          </a:p>
        </p:txBody>
      </p:sp>
    </p:spTree>
    <p:extLst>
      <p:ext uri="{BB962C8B-B14F-4D97-AF65-F5344CB8AC3E}">
        <p14:creationId xmlns:p14="http://schemas.microsoft.com/office/powerpoint/2010/main" val="109706466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2026年8月23日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1385795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139828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382623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2026/8/23</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7948880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98496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2026年8月23日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594838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2026年8月23日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3608498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2026年8月23日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93302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2026年8月23日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940914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2026年8月23日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7181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2026年8月23日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31763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2026年8月23日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06827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2026年8月23日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32820727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（フォロワーの目から見たリーダーシップ）</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7E4ED5-A370-AC26-D6E3-A1B95893E648}"/>
              </a:ext>
            </a:extLst>
          </p:cNvPr>
          <p:cNvSpPr>
            <a:spLocks noGrp="1"/>
          </p:cNvSpPr>
          <p:nvPr>
            <p:ph type="title"/>
          </p:nvPr>
        </p:nvSpPr>
        <p:spPr>
          <a:xfrm>
            <a:off x="174170" y="609600"/>
            <a:ext cx="11930743" cy="1066800"/>
          </a:xfrm>
        </p:spPr>
        <p:txBody>
          <a:bodyPr anchor="ctr">
            <a:normAutofit fontScale="90000"/>
          </a:bodyPr>
          <a:lstStyle/>
          <a:p>
            <a:r>
              <a:rPr kumimoji="1" lang="ja-JP" altLang="en-US" sz="3600" b="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リーダーシップ・プロトタイプ</a:t>
            </a:r>
            <a:br>
              <a:rPr kumimoji="1" lang="en-US" altLang="ja-JP" sz="3600" b="0" dirty="0">
                <a:latin typeface="Times New Roman" panose="02020603050405020304" pitchFamily="18" charset="0"/>
                <a:ea typeface="UD デジタル 教科書体 N-B" panose="02020700000000000000" pitchFamily="17" charset="-128"/>
                <a:cs typeface="Times New Roman" panose="02020603050405020304" pitchFamily="18" charset="0"/>
              </a:rPr>
            </a:br>
            <a:r>
              <a:rPr kumimoji="1" lang="ja-JP" altLang="en-US" sz="3600" b="0" dirty="0">
                <a:latin typeface="Times New Roman" panose="02020603050405020304" pitchFamily="18" charset="0"/>
                <a:ea typeface="UD デジタル 教科書体 N-B" panose="02020700000000000000" pitchFamily="17" charset="-128"/>
                <a:cs typeface="Times New Roman" panose="02020603050405020304" pitchFamily="18" charset="0"/>
              </a:rPr>
              <a:t>（エピトロパキ</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 </a:t>
            </a:r>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&amp; </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マーチン</a:t>
            </a:r>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 2004</a:t>
            </a:r>
            <a:r>
              <a:rPr lang="ja-JP" altLang="en-US" sz="3600" b="0" dirty="0">
                <a:latin typeface="Times New Roman" panose="02020603050405020304" pitchFamily="18" charset="0"/>
                <a:ea typeface="UD デジタル 教科書体 N-B" panose="02020700000000000000" pitchFamily="17" charset="-128"/>
                <a:cs typeface="Times New Roman" panose="02020603050405020304" pitchFamily="18" charset="0"/>
              </a:rPr>
              <a:t>）</a:t>
            </a:r>
            <a:endParaRPr kumimoji="1" lang="ja-JP" altLang="en-US" sz="3600"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427A11DB-473E-323A-E343-04AB7684DB4D}"/>
              </a:ext>
            </a:extLst>
          </p:cNvPr>
          <p:cNvSpPr>
            <a:spLocks noGrp="1"/>
          </p:cNvSpPr>
          <p:nvPr>
            <p:ph idx="1"/>
          </p:nvPr>
        </p:nvSpPr>
        <p:spPr>
          <a:xfrm>
            <a:off x="174170" y="1905000"/>
            <a:ext cx="11930743" cy="4114800"/>
          </a:xfrm>
        </p:spPr>
        <p:txBody>
          <a:bodyPr/>
          <a:lstStyle/>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感受性、知性、献身、活力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(dynamism)</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、圧制、男性性という</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6</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つの因子に集約された。</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また、これらの因子については、感受性、知性、献身、活力の</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4</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因子がリーダーシップのプロトタイプを表し、圧制、男性性の</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因子が非リーダーシップ・プロトタイプを表していること導出された。</a:t>
            </a:r>
          </a:p>
          <a:p>
            <a:endParaRPr kumimoji="1" lang="ja-JP" altLang="en-US" dirty="0"/>
          </a:p>
        </p:txBody>
      </p:sp>
    </p:spTree>
    <p:extLst>
      <p:ext uri="{BB962C8B-B14F-4D97-AF65-F5344CB8AC3E}">
        <p14:creationId xmlns:p14="http://schemas.microsoft.com/office/powerpoint/2010/main" val="547484863"/>
      </p:ext>
    </p:extLst>
  </p:cSld>
  <p:clrMapOvr>
    <a:masterClrMapping/>
  </p:clrMapOvr>
  <mc:AlternateContent xmlns:mc="http://schemas.openxmlformats.org/markup-compatibility/2006" xmlns:p14="http://schemas.microsoft.com/office/powerpoint/2010/main">
    <mc:Choice Requires="p14">
      <p:transition spd="med" p14:dur="700" advTm="72310">
        <p:fade/>
      </p:transition>
    </mc:Choice>
    <mc:Fallback xmlns="">
      <p:transition spd="med" advTm="7231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タイトル 3">
            <a:extLst>
              <a:ext uri="{FF2B5EF4-FFF2-40B4-BE49-F238E27FC236}">
                <a16:creationId xmlns:a16="http://schemas.microsoft.com/office/drawing/2014/main" id="{B2D62672-A460-45DF-9992-945685C889C5}"/>
              </a:ext>
            </a:extLst>
          </p:cNvPr>
          <p:cNvSpPr>
            <a:spLocks noGrp="1"/>
          </p:cNvSpPr>
          <p:nvPr>
            <p:ph type="title"/>
          </p:nvPr>
        </p:nvSpPr>
        <p:spPr>
          <a:xfrm>
            <a:off x="1588" y="436880"/>
            <a:ext cx="12262130" cy="831532"/>
          </a:xfrm>
        </p:spPr>
        <p:txBody>
          <a:bodyPr rtlCol="0">
            <a:normAutofit/>
          </a:bodyPr>
          <a:lstStyle/>
          <a:p>
            <a:pPr>
              <a:defRPr/>
            </a:pPr>
            <a:r>
              <a:rPr lang="ja-JP" altLang="en-US" sz="2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リーダーシップ・プロトタイプ（エピトロパキ</a:t>
            </a:r>
            <a:r>
              <a:rPr lang="ja-JP" altLang="en-US" sz="2800" dirty="0">
                <a:latin typeface="Times New Roman" panose="02020603050405020304" pitchFamily="18" charset="0"/>
                <a:ea typeface="UD デジタル 教科書体 N-B" panose="02020700000000000000" pitchFamily="17" charset="-128"/>
                <a:cs typeface="Times New Roman" panose="02020603050405020304" pitchFamily="18" charset="0"/>
              </a:rPr>
              <a:t> </a:t>
            </a:r>
            <a:r>
              <a:rPr lang="en-US" altLang="ja-JP" sz="2800" dirty="0">
                <a:latin typeface="Times New Roman" panose="02020603050405020304" pitchFamily="18" charset="0"/>
                <a:ea typeface="UD デジタル 教科書体 N-B" panose="02020700000000000000" pitchFamily="17" charset="-128"/>
                <a:cs typeface="Times New Roman" panose="02020603050405020304" pitchFamily="18" charset="0"/>
              </a:rPr>
              <a:t>&amp; </a:t>
            </a:r>
            <a:r>
              <a:rPr lang="ja-JP" altLang="en-US" sz="2800" dirty="0">
                <a:latin typeface="Times New Roman" panose="02020603050405020304" pitchFamily="18" charset="0"/>
                <a:ea typeface="UD デジタル 教科書体 N-B" panose="02020700000000000000" pitchFamily="17" charset="-128"/>
                <a:cs typeface="Times New Roman" panose="02020603050405020304" pitchFamily="18" charset="0"/>
              </a:rPr>
              <a:t>マーチン</a:t>
            </a:r>
            <a:r>
              <a:rPr lang="en-US" altLang="ja-JP" sz="2800" dirty="0">
                <a:latin typeface="Times New Roman" panose="02020603050405020304" pitchFamily="18" charset="0"/>
                <a:ea typeface="UD デジタル 教科書体 N-B" panose="02020700000000000000" pitchFamily="17" charset="-128"/>
                <a:cs typeface="Times New Roman" panose="02020603050405020304" pitchFamily="18" charset="0"/>
              </a:rPr>
              <a:t>, 2004</a:t>
            </a:r>
            <a:r>
              <a:rPr lang="ja-JP" altLang="en-US" sz="2400" dirty="0">
                <a:latin typeface="Times New Roman" panose="02020603050405020304" pitchFamily="18" charset="0"/>
                <a:ea typeface="UD デジタル 教科書体 N-B" panose="02020700000000000000" pitchFamily="17" charset="-128"/>
                <a:cs typeface="Times New Roman" panose="02020603050405020304" pitchFamily="18" charset="0"/>
              </a:rPr>
              <a:t>）</a:t>
            </a:r>
            <a:endParaRPr lang="ja-JP" altLang="en-US" sz="2800" dirty="0">
              <a:solidFill>
                <a:schemeClr val="accent3">
                  <a:lumMod val="10000"/>
                </a:schemeClr>
              </a:solidFill>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graphicFrame>
        <p:nvGraphicFramePr>
          <p:cNvPr id="5" name="表 4">
            <a:extLst>
              <a:ext uri="{FF2B5EF4-FFF2-40B4-BE49-F238E27FC236}">
                <a16:creationId xmlns:a16="http://schemas.microsoft.com/office/drawing/2014/main" id="{EC941BCF-992F-4D5F-A511-4B6CD670067B}"/>
              </a:ext>
            </a:extLst>
          </p:cNvPr>
          <p:cNvGraphicFramePr>
            <a:graphicFrameLocks noGrp="1"/>
          </p:cNvGraphicFramePr>
          <p:nvPr/>
        </p:nvGraphicFramePr>
        <p:xfrm>
          <a:off x="121920" y="1268413"/>
          <a:ext cx="11907519" cy="5494393"/>
        </p:xfrm>
        <a:graphic>
          <a:graphicData uri="http://schemas.openxmlformats.org/drawingml/2006/table">
            <a:tbl>
              <a:tblPr firstRow="1" firstCol="1" bandRow="1">
                <a:tableStyleId>{616DA210-FB5B-4158-B5E0-FEB733F419BA}</a:tableStyleId>
              </a:tblPr>
              <a:tblGrid>
                <a:gridCol w="3969173">
                  <a:extLst>
                    <a:ext uri="{9D8B030D-6E8A-4147-A177-3AD203B41FA5}">
                      <a16:colId xmlns:a16="http://schemas.microsoft.com/office/drawing/2014/main" val="20000"/>
                    </a:ext>
                  </a:extLst>
                </a:gridCol>
                <a:gridCol w="3969173">
                  <a:extLst>
                    <a:ext uri="{9D8B030D-6E8A-4147-A177-3AD203B41FA5}">
                      <a16:colId xmlns:a16="http://schemas.microsoft.com/office/drawing/2014/main" val="20001"/>
                    </a:ext>
                  </a:extLst>
                </a:gridCol>
                <a:gridCol w="3969173">
                  <a:extLst>
                    <a:ext uri="{9D8B030D-6E8A-4147-A177-3AD203B41FA5}">
                      <a16:colId xmlns:a16="http://schemas.microsoft.com/office/drawing/2014/main" val="20002"/>
                    </a:ext>
                  </a:extLst>
                </a:gridCol>
              </a:tblGrid>
              <a:tr h="725987">
                <a:tc rowSpan="4">
                  <a:txBody>
                    <a:bodyPr/>
                    <a:lstStyle/>
                    <a:p>
                      <a:pPr algn="ctr">
                        <a:spcAft>
                          <a:spcPts val="0"/>
                        </a:spcAft>
                      </a:pPr>
                      <a:r>
                        <a:rPr lang="ja-JP" sz="1800" b="0" kern="100" dirty="0">
                          <a:effectLst/>
                          <a:latin typeface="UD デジタル 教科書体 N-R" panose="02020400000000000000" pitchFamily="17" charset="-128"/>
                          <a:ea typeface="UD デジタル 教科書体 N-R" panose="02020400000000000000" pitchFamily="17" charset="-128"/>
                        </a:rPr>
                        <a:t>リーダーのプロトタイプ</a:t>
                      </a:r>
                      <a:endParaRPr lang="ja-JP" sz="18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感受性</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よく気がつく</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ものわかりがよい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親切</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0"/>
                  </a:ext>
                </a:extLst>
              </a:tr>
              <a:tr h="967982">
                <a:tc vMerge="1">
                  <a:txBody>
                    <a:bodyPr/>
                    <a:lstStyle/>
                    <a:p>
                      <a:endParaRPr kumimoji="1" lang="ja-JP" altLang="en-US"/>
                    </a:p>
                  </a:txBody>
                  <a:tcP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知性</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理知的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教養がある</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賢い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ものしり</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1"/>
                  </a:ext>
                </a:extLst>
              </a:tr>
              <a:tr h="967982">
                <a:tc vMerge="1">
                  <a:txBody>
                    <a:bodyPr/>
                    <a:lstStyle/>
                    <a:p>
                      <a:endParaRPr kumimoji="1" lang="ja-JP" altLang="en-US"/>
                    </a:p>
                  </a:txBody>
                  <a:tcP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献身</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献身的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動機づける</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一所懸命</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目的志向</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2"/>
                  </a:ext>
                </a:extLst>
              </a:tr>
              <a:tr h="725987">
                <a:tc vMerge="1">
                  <a:txBody>
                    <a:bodyPr/>
                    <a:lstStyle/>
                    <a:p>
                      <a:endParaRPr kumimoji="1" lang="ja-JP" altLang="en-US"/>
                    </a:p>
                  </a:txBody>
                  <a:tcP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活力</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活発な</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強い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活動的</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3"/>
                  </a:ext>
                </a:extLst>
              </a:tr>
              <a:tr h="1451975">
                <a:tc rowSpan="2">
                  <a:txBody>
                    <a:bodyPr/>
                    <a:lstStyle/>
                    <a:p>
                      <a:pPr algn="ctr">
                        <a:spcAft>
                          <a:spcPts val="0"/>
                        </a:spcAft>
                      </a:pPr>
                      <a:r>
                        <a:rPr lang="ja-JP" sz="1800" b="0" kern="100" dirty="0">
                          <a:effectLst/>
                          <a:latin typeface="UD デジタル 教科書体 N-R" panose="02020400000000000000" pitchFamily="17" charset="-128"/>
                          <a:ea typeface="UD デジタル 教科書体 N-R" panose="02020400000000000000" pitchFamily="17" charset="-128"/>
                        </a:rPr>
                        <a:t>非リーダーのプロトタイプ</a:t>
                      </a:r>
                      <a:endParaRPr lang="ja-JP" sz="18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圧制</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傲慢</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押しが強い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人を操る</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うるさい</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思い上がった</a:t>
                      </a:r>
                    </a:p>
                    <a:p>
                      <a:pPr algn="ctr">
                        <a:spcAft>
                          <a:spcPts val="0"/>
                        </a:spcAft>
                      </a:pPr>
                      <a:r>
                        <a:rPr lang="ja-JP" sz="1600" b="0" kern="100" dirty="0">
                          <a:effectLst/>
                          <a:latin typeface="UD デジタル 教科書体 N-R" panose="02020400000000000000" pitchFamily="17" charset="-128"/>
                          <a:ea typeface="UD デジタル 教科書体 N-R" panose="02020400000000000000" pitchFamily="17" charset="-128"/>
                        </a:rPr>
                        <a:t>自己中心的</a:t>
                      </a:r>
                      <a:endParaRPr lang="ja-JP" sz="1600" b="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4"/>
                  </a:ext>
                </a:extLst>
              </a:tr>
              <a:tr h="617593">
                <a:tc vMerge="1">
                  <a:txBody>
                    <a:bodyPr/>
                    <a:lstStyle/>
                    <a:p>
                      <a:endParaRPr kumimoji="1" lang="ja-JP" altLang="en-US"/>
                    </a:p>
                  </a:txBody>
                  <a:tcPr/>
                </a:tc>
                <a:tc>
                  <a:txBody>
                    <a:bodyPr/>
                    <a:lstStyle/>
                    <a:p>
                      <a:pPr algn="ctr">
                        <a:spcAft>
                          <a:spcPts val="0"/>
                        </a:spcAft>
                      </a:pPr>
                      <a:r>
                        <a:rPr lang="ja-JP" sz="1600" kern="100" dirty="0">
                          <a:effectLst/>
                          <a:latin typeface="UD デジタル 教科書体 N-R" panose="02020400000000000000" pitchFamily="17" charset="-128"/>
                          <a:ea typeface="UD デジタル 教科書体 N-R" panose="02020400000000000000" pitchFamily="17" charset="-128"/>
                        </a:rPr>
                        <a:t>男性性</a:t>
                      </a:r>
                      <a:endParaRPr lang="ja-JP" sz="16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1600" kern="100" dirty="0">
                          <a:effectLst/>
                          <a:latin typeface="UD デジタル 教科書体 N-R" panose="02020400000000000000" pitchFamily="17" charset="-128"/>
                          <a:ea typeface="UD デジタル 教科書体 N-R" panose="02020400000000000000" pitchFamily="17" charset="-128"/>
                        </a:rPr>
                        <a:t>男らしい</a:t>
                      </a:r>
                    </a:p>
                    <a:p>
                      <a:pPr algn="ctr">
                        <a:spcAft>
                          <a:spcPts val="0"/>
                        </a:spcAft>
                      </a:pPr>
                      <a:r>
                        <a:rPr lang="ja-JP" sz="1600" kern="100" dirty="0">
                          <a:effectLst/>
                          <a:latin typeface="UD デジタル 教科書体 N-R" panose="02020400000000000000" pitchFamily="17" charset="-128"/>
                          <a:ea typeface="UD デジタル 教科書体 N-R" panose="02020400000000000000" pitchFamily="17" charset="-128"/>
                        </a:rPr>
                        <a:t>勇ましい</a:t>
                      </a:r>
                      <a:endParaRPr lang="ja-JP" sz="1600" kern="100" dirty="0">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dur="2000" advTm="104028"/>
    </mc:Choice>
    <mc:Fallback xmlns="">
      <p:transition spd="slow" advTm="104028"/>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3892BEDE-A317-85D4-7C9C-14ABD356B87B}"/>
              </a:ext>
            </a:extLst>
          </p:cNvPr>
          <p:cNvSpPr>
            <a:spLocks noGrp="1"/>
          </p:cNvSpPr>
          <p:nvPr>
            <p:ph type="title"/>
          </p:nvPr>
        </p:nvSpPr>
        <p:spPr>
          <a:xfrm>
            <a:off x="64008" y="640080"/>
            <a:ext cx="12024360" cy="1066800"/>
          </a:xfrm>
        </p:spPr>
        <p:txBody>
          <a:bodyPr/>
          <a:lstStyle/>
          <a:p>
            <a:r>
              <a:rPr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4" name="コンテンツ プレースホルダー 3">
            <a:extLst>
              <a:ext uri="{FF2B5EF4-FFF2-40B4-BE49-F238E27FC236}">
                <a16:creationId xmlns:a16="http://schemas.microsoft.com/office/drawing/2014/main" id="{7E4C3474-B62E-94FD-73F7-95ED5A4556C8}"/>
              </a:ext>
            </a:extLst>
          </p:cNvPr>
          <p:cNvSpPr>
            <a:spLocks noGrp="1"/>
          </p:cNvSpPr>
          <p:nvPr>
            <p:ph idx="1"/>
          </p:nvPr>
        </p:nvSpPr>
        <p:spPr>
          <a:xfrm>
            <a:off x="64008" y="1706880"/>
            <a:ext cx="12024360" cy="5077968"/>
          </a:xfrm>
        </p:spPr>
        <p:txBody>
          <a:bodyPr>
            <a:normAutofit/>
          </a:bodyPr>
          <a:lstStyle/>
          <a:p>
            <a:r>
              <a:rPr lang="en-US" altLang="ja-JP" sz="1600" dirty="0">
                <a:latin typeface="Times New Roman" panose="02020603050405020304" pitchFamily="18" charset="0"/>
                <a:cs typeface="Times New Roman" panose="02020603050405020304" pitchFamily="18" charset="0"/>
              </a:rPr>
              <a:t>Calder, B.J. (1977). “An Attribution Theory of Leadership,” in </a:t>
            </a:r>
            <a:r>
              <a:rPr lang="en-US" altLang="ja-JP" sz="1600" dirty="0" err="1">
                <a:latin typeface="Times New Roman" panose="02020603050405020304" pitchFamily="18" charset="0"/>
                <a:cs typeface="Times New Roman" panose="02020603050405020304" pitchFamily="18" charset="0"/>
              </a:rPr>
              <a:t>B.M.Staw</a:t>
            </a:r>
            <a:r>
              <a:rPr lang="en-US" altLang="ja-JP" sz="1600" dirty="0">
                <a:latin typeface="Times New Roman" panose="02020603050405020304" pitchFamily="18" charset="0"/>
                <a:cs typeface="Times New Roman" panose="02020603050405020304" pitchFamily="18" charset="0"/>
              </a:rPr>
              <a:t> &amp; </a:t>
            </a:r>
            <a:r>
              <a:rPr lang="en-US" altLang="ja-JP" sz="1600" dirty="0" err="1">
                <a:latin typeface="Times New Roman" panose="02020603050405020304" pitchFamily="18" charset="0"/>
                <a:cs typeface="Times New Roman" panose="02020603050405020304" pitchFamily="18" charset="0"/>
              </a:rPr>
              <a:t>G.R.Salancik</a:t>
            </a:r>
            <a:r>
              <a:rPr lang="en-US" altLang="ja-JP" sz="1600" dirty="0">
                <a:latin typeface="Times New Roman" panose="02020603050405020304" pitchFamily="18" charset="0"/>
                <a:cs typeface="Times New Roman" panose="02020603050405020304" pitchFamily="18" charset="0"/>
              </a:rPr>
              <a:t> (eds.)</a:t>
            </a:r>
            <a:r>
              <a:rPr lang="ja-JP" altLang="ja-JP" sz="1600" dirty="0">
                <a:latin typeface="Times New Roman" panose="02020603050405020304" pitchFamily="18" charset="0"/>
                <a:cs typeface="Times New Roman" panose="02020603050405020304" pitchFamily="18" charset="0"/>
              </a:rPr>
              <a:t>　</a:t>
            </a:r>
            <a:r>
              <a:rPr lang="en-US" altLang="ja-JP" sz="1600" i="1" dirty="0">
                <a:latin typeface="Times New Roman" panose="02020603050405020304" pitchFamily="18" charset="0"/>
                <a:cs typeface="Times New Roman" panose="02020603050405020304" pitchFamily="18" charset="0"/>
              </a:rPr>
              <a:t>New Directions in Organization Behavior,</a:t>
            </a:r>
            <a:r>
              <a:rPr lang="en-US" altLang="ja-JP" sz="1600" dirty="0">
                <a:latin typeface="Times New Roman" panose="02020603050405020304" pitchFamily="18" charset="0"/>
                <a:cs typeface="Times New Roman" panose="02020603050405020304" pitchFamily="18" charset="0"/>
              </a:rPr>
              <a:t> pp.179</a:t>
            </a:r>
            <a:r>
              <a:rPr lang="ja-JP" altLang="ja-JP" sz="1600" dirty="0">
                <a:latin typeface="Times New Roman" panose="02020603050405020304" pitchFamily="18" charset="0"/>
                <a:cs typeface="Times New Roman" panose="02020603050405020304" pitchFamily="18" charset="0"/>
              </a:rPr>
              <a:t>－</a:t>
            </a:r>
            <a:r>
              <a:rPr lang="en-US" altLang="ja-JP" sz="1600" dirty="0">
                <a:latin typeface="Times New Roman" panose="02020603050405020304" pitchFamily="18" charset="0"/>
                <a:cs typeface="Times New Roman" panose="02020603050405020304" pitchFamily="18" charset="0"/>
              </a:rPr>
              <a:t>204,</a:t>
            </a:r>
            <a:r>
              <a:rPr lang="en-US" altLang="ja-JP" sz="1600" i="1"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Chicago: </a:t>
            </a:r>
            <a:r>
              <a:rPr lang="en-US" altLang="ja-JP" sz="1600" dirty="0" err="1">
                <a:latin typeface="Times New Roman" panose="02020603050405020304" pitchFamily="18" charset="0"/>
                <a:cs typeface="Times New Roman" panose="02020603050405020304" pitchFamily="18" charset="0"/>
              </a:rPr>
              <a:t>St.Clair</a:t>
            </a:r>
            <a:r>
              <a:rPr lang="en-US" altLang="ja-JP" sz="1600" dirty="0">
                <a:latin typeface="Times New Roman" panose="02020603050405020304" pitchFamily="18" charset="0"/>
                <a:cs typeface="Times New Roman" panose="02020603050405020304" pitchFamily="18" charset="0"/>
              </a:rPr>
              <a:t> Press.</a:t>
            </a:r>
            <a:endParaRPr lang="ja-JP"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Eden, D., and U. Leviathan (1975), “Implicit leadership theory as a determinant of the factor structure underlying supervisory behavior scales,” </a:t>
            </a:r>
            <a:r>
              <a:rPr lang="en-US" altLang="ja-JP" sz="1600" i="1" dirty="0">
                <a:latin typeface="Times New Roman" panose="02020603050405020304" pitchFamily="18" charset="0"/>
                <a:cs typeface="Times New Roman" panose="02020603050405020304" pitchFamily="18" charset="0"/>
              </a:rPr>
              <a:t>Journal of Applied Psychology</a:t>
            </a:r>
            <a:r>
              <a:rPr lang="en-US" altLang="ja-JP" sz="1600" dirty="0">
                <a:latin typeface="Times New Roman" panose="02020603050405020304" pitchFamily="18" charset="0"/>
                <a:cs typeface="Times New Roman" panose="02020603050405020304" pitchFamily="18" charset="0"/>
              </a:rPr>
              <a:t> ,Vol.60,No.6:736-741.</a:t>
            </a:r>
            <a:endParaRPr lang="ja-JP" altLang="ja-JP" sz="1600" dirty="0">
              <a:latin typeface="Times New Roman" panose="02020603050405020304" pitchFamily="18" charset="0"/>
              <a:cs typeface="Times New Roman" panose="02020603050405020304" pitchFamily="18" charset="0"/>
            </a:endParaRPr>
          </a:p>
          <a:p>
            <a:r>
              <a:rPr lang="en-US" altLang="ja-JP" sz="1600" dirty="0" err="1">
                <a:latin typeface="Times New Roman" panose="02020603050405020304" pitchFamily="18" charset="0"/>
                <a:cs typeface="Times New Roman" panose="02020603050405020304" pitchFamily="18" charset="0"/>
              </a:rPr>
              <a:t>Epitropaki</a:t>
            </a:r>
            <a:r>
              <a:rPr lang="en-US" altLang="ja-JP" sz="1600" dirty="0">
                <a:latin typeface="Times New Roman" panose="02020603050405020304" pitchFamily="18" charset="0"/>
                <a:cs typeface="Times New Roman" panose="02020603050405020304" pitchFamily="18" charset="0"/>
              </a:rPr>
              <a:t>, O. &amp; Martin, R. (2005). “From Ideal to Real: A Longitudinal Study of the Role of Implicit Leadership Theories on Leader-Member Exchanges and Employee Outcomes,” </a:t>
            </a:r>
            <a:r>
              <a:rPr lang="en-US" altLang="ja-JP" sz="1600" i="1" dirty="0">
                <a:latin typeface="Times New Roman" panose="02020603050405020304" pitchFamily="18" charset="0"/>
                <a:cs typeface="Times New Roman" panose="02020603050405020304" pitchFamily="18" charset="0"/>
              </a:rPr>
              <a:t>Journal of Applied Psychology,</a:t>
            </a:r>
            <a:r>
              <a:rPr lang="en-US" altLang="ja-JP" sz="1600" dirty="0">
                <a:latin typeface="Times New Roman" panose="02020603050405020304" pitchFamily="18" charset="0"/>
                <a:cs typeface="Times New Roman" panose="02020603050405020304" pitchFamily="18" charset="0"/>
              </a:rPr>
              <a:t> 90: 659-676.</a:t>
            </a:r>
            <a:endParaRPr lang="ja-JP"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Lord, R. G., and K. J. Maher (1991), </a:t>
            </a:r>
            <a:r>
              <a:rPr lang="en-US" altLang="ja-JP" sz="1600" i="1" dirty="0">
                <a:latin typeface="Times New Roman" panose="02020603050405020304" pitchFamily="18" charset="0"/>
                <a:cs typeface="Times New Roman" panose="02020603050405020304" pitchFamily="18" charset="0"/>
              </a:rPr>
              <a:t>Leadership and Information Processing, </a:t>
            </a:r>
            <a:r>
              <a:rPr lang="en-US" altLang="ja-JP" sz="1600" dirty="0">
                <a:latin typeface="Times New Roman" panose="02020603050405020304" pitchFamily="18" charset="0"/>
                <a:cs typeface="Times New Roman" panose="02020603050405020304" pitchFamily="18" charset="0"/>
              </a:rPr>
              <a:t>Unwin Hyman Inc.</a:t>
            </a:r>
            <a:endParaRPr lang="ja-JP"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Meindl, J.R. (1990). “On Leadership: An Alternative to the Conventional Wisdom,” in B.M. </a:t>
            </a:r>
            <a:r>
              <a:rPr lang="en-US" altLang="ja-JP" sz="1600" dirty="0" err="1">
                <a:latin typeface="Times New Roman" panose="02020603050405020304" pitchFamily="18" charset="0"/>
                <a:cs typeface="Times New Roman" panose="02020603050405020304" pitchFamily="18" charset="0"/>
              </a:rPr>
              <a:t>Staw</a:t>
            </a:r>
            <a:r>
              <a:rPr lang="en-US" altLang="ja-JP" sz="1600" dirty="0">
                <a:latin typeface="Times New Roman" panose="02020603050405020304" pitchFamily="18" charset="0"/>
                <a:cs typeface="Times New Roman" panose="02020603050405020304" pitchFamily="18" charset="0"/>
              </a:rPr>
              <a:t> &amp; L.L. Cummings (eds.) </a:t>
            </a:r>
            <a:r>
              <a:rPr lang="en-US" altLang="ja-JP" sz="1600" i="1" dirty="0">
                <a:latin typeface="Times New Roman" panose="02020603050405020304" pitchFamily="18" charset="0"/>
                <a:cs typeface="Times New Roman" panose="02020603050405020304" pitchFamily="18" charset="0"/>
              </a:rPr>
              <a:t>Research in Organizational Behavior</a:t>
            </a:r>
            <a:r>
              <a:rPr lang="en-US" altLang="ja-JP" sz="1600" dirty="0">
                <a:latin typeface="Times New Roman" panose="02020603050405020304" pitchFamily="18" charset="0"/>
                <a:cs typeface="Times New Roman" panose="02020603050405020304" pitchFamily="18" charset="0"/>
              </a:rPr>
              <a:t> Vol.12, pp.159-203, Greenwich, CT: JAI Press.</a:t>
            </a:r>
            <a:endParaRPr lang="ja-JP"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Meindl, J.R., Ehrlich, S.B. &amp; </a:t>
            </a:r>
            <a:r>
              <a:rPr lang="en-US" altLang="ja-JP" sz="1600" dirty="0" err="1">
                <a:latin typeface="Times New Roman" panose="02020603050405020304" pitchFamily="18" charset="0"/>
                <a:cs typeface="Times New Roman" panose="02020603050405020304" pitchFamily="18" charset="0"/>
              </a:rPr>
              <a:t>Dukerich</a:t>
            </a:r>
            <a:r>
              <a:rPr lang="en-US" altLang="ja-JP" sz="1600" dirty="0">
                <a:latin typeface="Times New Roman" panose="02020603050405020304" pitchFamily="18" charset="0"/>
                <a:cs typeface="Times New Roman" panose="02020603050405020304" pitchFamily="18" charset="0"/>
              </a:rPr>
              <a:t>, J.M. (1985). “The Romance of Leadership,”</a:t>
            </a:r>
            <a:r>
              <a:rPr lang="en-US" altLang="ja-JP" sz="1600" i="1" dirty="0">
                <a:latin typeface="Times New Roman" panose="02020603050405020304" pitchFamily="18" charset="0"/>
                <a:cs typeface="Times New Roman" panose="02020603050405020304" pitchFamily="18" charset="0"/>
              </a:rPr>
              <a:t> Academy of Management Review</a:t>
            </a:r>
            <a:r>
              <a:rPr lang="en-US" altLang="ja-JP" sz="1600" dirty="0">
                <a:latin typeface="Times New Roman" panose="02020603050405020304" pitchFamily="18" charset="0"/>
                <a:cs typeface="Times New Roman" panose="02020603050405020304" pitchFamily="18" charset="0"/>
              </a:rPr>
              <a:t>, 30: 78-102.</a:t>
            </a:r>
            <a:endParaRPr lang="ja-JP"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Meindl, J.R. &amp; Ehrlich, S.B. (1987). “The Romance of Leadership and the Evaluation of Organizational Performance,” </a:t>
            </a:r>
            <a:r>
              <a:rPr lang="en-US" altLang="ja-JP" sz="1600" i="1" dirty="0">
                <a:latin typeface="Times New Roman" panose="02020603050405020304" pitchFamily="18" charset="0"/>
                <a:cs typeface="Times New Roman" panose="02020603050405020304" pitchFamily="18" charset="0"/>
              </a:rPr>
              <a:t>Academy of Management Journal</a:t>
            </a:r>
            <a:r>
              <a:rPr lang="en-US" altLang="ja-JP" sz="1600" dirty="0">
                <a:latin typeface="Times New Roman" panose="02020603050405020304" pitchFamily="18" charset="0"/>
                <a:cs typeface="Times New Roman" panose="02020603050405020304" pitchFamily="18" charset="0"/>
              </a:rPr>
              <a:t>,</a:t>
            </a:r>
            <a:r>
              <a:rPr lang="en-US" altLang="ja-JP" sz="1600" i="1" dirty="0">
                <a:latin typeface="Times New Roman" panose="02020603050405020304" pitchFamily="18" charset="0"/>
                <a:cs typeface="Times New Roman" panose="02020603050405020304" pitchFamily="18" charset="0"/>
              </a:rPr>
              <a:t> </a:t>
            </a:r>
            <a:r>
              <a:rPr lang="en-US" altLang="ja-JP" sz="1600" dirty="0">
                <a:latin typeface="Times New Roman" panose="02020603050405020304" pitchFamily="18" charset="0"/>
                <a:cs typeface="Times New Roman" panose="02020603050405020304" pitchFamily="18" charset="0"/>
              </a:rPr>
              <a:t>30: 91</a:t>
            </a:r>
            <a:r>
              <a:rPr lang="ja-JP" altLang="ja-JP" sz="1600" dirty="0">
                <a:latin typeface="Times New Roman" panose="02020603050405020304" pitchFamily="18" charset="0"/>
                <a:cs typeface="Times New Roman" panose="02020603050405020304" pitchFamily="18" charset="0"/>
              </a:rPr>
              <a:t>－</a:t>
            </a:r>
            <a:r>
              <a:rPr lang="en-US" altLang="ja-JP" sz="1600" dirty="0">
                <a:latin typeface="Times New Roman" panose="02020603050405020304" pitchFamily="18" charset="0"/>
                <a:cs typeface="Times New Roman" panose="02020603050405020304" pitchFamily="18" charset="0"/>
              </a:rPr>
              <a:t>109</a:t>
            </a:r>
            <a:r>
              <a:rPr lang="ja-JP" altLang="ja-JP" sz="1600" dirty="0">
                <a:latin typeface="Times New Roman" panose="02020603050405020304" pitchFamily="18" charset="0"/>
                <a:cs typeface="Times New Roman" panose="02020603050405020304" pitchFamily="18" charset="0"/>
              </a:rPr>
              <a:t>．</a:t>
            </a:r>
            <a:endParaRPr lang="en-US" altLang="ja-JP" sz="1600" dirty="0">
              <a:latin typeface="Times New Roman" panose="02020603050405020304" pitchFamily="18" charset="0"/>
              <a:cs typeface="Times New Roman" panose="02020603050405020304" pitchFamily="18" charset="0"/>
            </a:endParaRPr>
          </a:p>
          <a:p>
            <a:r>
              <a:rPr lang="en-US" altLang="ja-JP" sz="1600" dirty="0">
                <a:latin typeface="Times New Roman" panose="02020603050405020304" pitchFamily="18" charset="0"/>
                <a:cs typeface="Times New Roman" panose="02020603050405020304" pitchFamily="18" charset="0"/>
              </a:rPr>
              <a:t>Offermann, L.R., Kennedy, Jr. J.K. &amp; Wirtz, P.W. (1994). “Implicit Leadership Theories: Content, Structure, and Generalizability,” </a:t>
            </a:r>
            <a:r>
              <a:rPr lang="en-US" altLang="ja-JP" sz="1600" i="1" dirty="0">
                <a:latin typeface="Times New Roman" panose="02020603050405020304" pitchFamily="18" charset="0"/>
                <a:cs typeface="Times New Roman" panose="02020603050405020304" pitchFamily="18" charset="0"/>
              </a:rPr>
              <a:t>The Leadership Quarterly</a:t>
            </a:r>
            <a:r>
              <a:rPr lang="en-US" altLang="ja-JP" sz="1600" dirty="0">
                <a:latin typeface="Times New Roman" panose="02020603050405020304" pitchFamily="18" charset="0"/>
                <a:cs typeface="Times New Roman" panose="02020603050405020304" pitchFamily="18" charset="0"/>
              </a:rPr>
              <a:t>, 5: 43-58.</a:t>
            </a:r>
            <a:endParaRPr lang="ja-JP" altLang="ja-JP" sz="1600" dirty="0">
              <a:latin typeface="Times New Roman" panose="02020603050405020304" pitchFamily="18" charset="0"/>
              <a:cs typeface="Times New Roman" panose="02020603050405020304" pitchFamily="18" charset="0"/>
            </a:endParaRPr>
          </a:p>
          <a:p>
            <a:endParaRPr lang="ja-JP" altLang="ja-JP" sz="1700" dirty="0"/>
          </a:p>
          <a:p>
            <a:endParaRPr lang="ja-JP" altLang="en-US" dirty="0"/>
          </a:p>
        </p:txBody>
      </p:sp>
    </p:spTree>
    <p:extLst>
      <p:ext uri="{BB962C8B-B14F-4D97-AF65-F5344CB8AC3E}">
        <p14:creationId xmlns:p14="http://schemas.microsoft.com/office/powerpoint/2010/main" val="1860277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6BD746B5-D0FF-3FFC-BF9A-20EB0B016A8C}"/>
              </a:ext>
            </a:extLst>
          </p:cNvPr>
          <p:cNvSpPr>
            <a:spLocks noGrp="1"/>
          </p:cNvSpPr>
          <p:nvPr>
            <p:ph type="title"/>
          </p:nvPr>
        </p:nvSpPr>
        <p:spPr>
          <a:xfrm>
            <a:off x="0" y="304800"/>
            <a:ext cx="12192000" cy="1741714"/>
          </a:xfrm>
        </p:spPr>
        <p:txBody>
          <a:bodyPr anchor="ctr">
            <a:normAutofit/>
          </a:bodyPr>
          <a:lstStyle/>
          <a:p>
            <a:r>
              <a:rPr kumimoji="1" lang="ja-JP" altLang="en-US"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t>暗黙のリーダーシップ論</a:t>
            </a:r>
            <a:br>
              <a:rPr kumimoji="1" lang="en-US" altLang="ja-JP"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kumimoji="1" lang="ja-JP" altLang="en-US"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t>（エデン </a:t>
            </a:r>
            <a:r>
              <a:rPr lang="en-US" altLang="ja-JP"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t>&amp;</a:t>
            </a:r>
            <a:r>
              <a:rPr lang="ja-JP" altLang="en-US"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t> リヴァイアサン</a:t>
            </a:r>
            <a:r>
              <a:rPr lang="en-US" altLang="ja-JP"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t>,1975</a:t>
            </a:r>
            <a:r>
              <a:rPr lang="ja-JP" altLang="en-US" sz="4000" b="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sz="4000" dirty="0"/>
          </a:p>
        </p:txBody>
      </p:sp>
      <p:sp>
        <p:nvSpPr>
          <p:cNvPr id="4" name="コンテンツ プレースホルダー 3">
            <a:extLst>
              <a:ext uri="{FF2B5EF4-FFF2-40B4-BE49-F238E27FC236}">
                <a16:creationId xmlns:a16="http://schemas.microsoft.com/office/drawing/2014/main" id="{84491C23-A559-4840-4461-EBCFC1AA617C}"/>
              </a:ext>
            </a:extLst>
          </p:cNvPr>
          <p:cNvSpPr>
            <a:spLocks noGrp="1"/>
          </p:cNvSpPr>
          <p:nvPr>
            <p:ph idx="1"/>
          </p:nvPr>
        </p:nvSpPr>
        <p:spPr>
          <a:xfrm>
            <a:off x="1" y="2046514"/>
            <a:ext cx="12192000" cy="4256314"/>
          </a:xfrm>
        </p:spPr>
        <p:txBody>
          <a:bodyPr/>
          <a:lstStyle/>
          <a:p>
            <a:r>
              <a:rPr lang="ja-JP" altLang="ja-JP" sz="2800" dirty="0">
                <a:latin typeface="UD デジタル 教科書体 N-R" panose="02020400000000000000" pitchFamily="17" charset="-128"/>
                <a:ea typeface="UD デジタル 教科書体 N-R" panose="02020400000000000000" pitchFamily="17" charset="-128"/>
              </a:rPr>
              <a:t>リーダーシップの評定者が、評価する状況で持ち込む概念上の要素</a:t>
            </a:r>
            <a:endParaRPr lang="en-US" altLang="ja-JP" sz="2800" dirty="0">
              <a:latin typeface="UD デジタル 教科書体 N-R" panose="02020400000000000000" pitchFamily="17" charset="-128"/>
              <a:ea typeface="UD デジタル 教科書体 N-R" panose="02020400000000000000" pitchFamily="17" charset="-128"/>
            </a:endParaRPr>
          </a:p>
          <a:p>
            <a:r>
              <a:rPr lang="ja-JP" altLang="ja-JP" sz="2800" dirty="0">
                <a:latin typeface="UD デジタル 教科書体 N-R" panose="02020400000000000000" pitchFamily="17" charset="-128"/>
                <a:ea typeface="UD デジタル 教科書体 N-R" panose="02020400000000000000" pitchFamily="17" charset="-128"/>
              </a:rPr>
              <a:t>フォロワーおよびリーダーシップのアンケート回答者が有するリーダーの資質や行動を評価するにあたっての認知的構造</a:t>
            </a:r>
            <a:endParaRPr lang="ja-JP" altLang="en-US" sz="2800" dirty="0">
              <a:latin typeface="UD デジタル 教科書体 N-R" panose="02020400000000000000" pitchFamily="17" charset="-128"/>
              <a:ea typeface="UD デジタル 教科書体 N-R" panose="02020400000000000000" pitchFamily="17" charset="-128"/>
            </a:endParaRPr>
          </a:p>
          <a:p>
            <a:endParaRPr lang="ja-JP" altLang="en-US" dirty="0"/>
          </a:p>
        </p:txBody>
      </p:sp>
    </p:spTree>
    <p:extLst>
      <p:ext uri="{BB962C8B-B14F-4D97-AF65-F5344CB8AC3E}">
        <p14:creationId xmlns:p14="http://schemas.microsoft.com/office/powerpoint/2010/main" val="1880508843"/>
      </p:ext>
    </p:extLst>
  </p:cSld>
  <p:clrMapOvr>
    <a:masterClrMapping/>
  </p:clrMapOvr>
  <mc:AlternateContent xmlns:mc="http://schemas.openxmlformats.org/markup-compatibility/2006" xmlns:p14="http://schemas.microsoft.com/office/powerpoint/2010/main">
    <mc:Choice Requires="p14">
      <p:transition spd="med" p14:dur="700" advTm="164355">
        <p:fade/>
      </p:transition>
    </mc:Choice>
    <mc:Fallback xmlns="">
      <p:transition spd="med" advTm="164355">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CF14C87B-57F0-3321-A0C1-6C9F235990F0}"/>
              </a:ext>
            </a:extLst>
          </p:cNvPr>
          <p:cNvSpPr>
            <a:spLocks noGrp="1"/>
          </p:cNvSpPr>
          <p:nvPr>
            <p:ph type="title"/>
          </p:nvPr>
        </p:nvSpPr>
        <p:spPr>
          <a:xfrm>
            <a:off x="103414" y="637777"/>
            <a:ext cx="11985172" cy="1066800"/>
          </a:xfrm>
        </p:spPr>
        <p:txBody>
          <a:bodyPr anchor="ctr">
            <a:normAutofit fontScale="90000"/>
          </a:bodyPr>
          <a:lstStyle/>
          <a:p>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フォロワーのリーダーシップ帰属モデル（コールダー</a:t>
            </a:r>
            <a: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en-US" altLang="ja-JP" b="0" dirty="0">
                <a:latin typeface="Times New Roman" panose="02020603050405020304" pitchFamily="18" charset="0"/>
                <a:ea typeface="UD デジタル 教科書体 NK-B" panose="02020700000000000000" pitchFamily="18" charset="-128"/>
                <a:cs typeface="Times New Roman" panose="02020603050405020304" pitchFamily="18" charset="0"/>
              </a:rPr>
              <a:t>1977</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dirty="0"/>
          </a:p>
        </p:txBody>
      </p:sp>
      <p:graphicFrame>
        <p:nvGraphicFramePr>
          <p:cNvPr id="5" name="表 2">
            <a:extLst>
              <a:ext uri="{FF2B5EF4-FFF2-40B4-BE49-F238E27FC236}">
                <a16:creationId xmlns:a16="http://schemas.microsoft.com/office/drawing/2014/main" id="{337491AD-FC45-92FC-D45C-820EA2ADE1F5}"/>
              </a:ext>
            </a:extLst>
          </p:cNvPr>
          <p:cNvGraphicFramePr>
            <a:graphicFrameLocks noGrp="1"/>
          </p:cNvGraphicFramePr>
          <p:nvPr/>
        </p:nvGraphicFramePr>
        <p:xfrm>
          <a:off x="103414" y="1704577"/>
          <a:ext cx="11985172" cy="4935713"/>
        </p:xfrm>
        <a:graphic>
          <a:graphicData uri="http://schemas.openxmlformats.org/drawingml/2006/table">
            <a:tbl>
              <a:tblPr firstRow="1" bandRow="1">
                <a:tableStyleId>{5C22544A-7EE6-4342-B048-85BDC9FD1C3A}</a:tableStyleId>
              </a:tblPr>
              <a:tblGrid>
                <a:gridCol w="2676860">
                  <a:extLst>
                    <a:ext uri="{9D8B030D-6E8A-4147-A177-3AD203B41FA5}">
                      <a16:colId xmlns:a16="http://schemas.microsoft.com/office/drawing/2014/main" val="3552574737"/>
                    </a:ext>
                  </a:extLst>
                </a:gridCol>
                <a:gridCol w="9308312">
                  <a:extLst>
                    <a:ext uri="{9D8B030D-6E8A-4147-A177-3AD203B41FA5}">
                      <a16:colId xmlns:a16="http://schemas.microsoft.com/office/drawing/2014/main" val="2732647789"/>
                    </a:ext>
                  </a:extLst>
                </a:gridCol>
              </a:tblGrid>
              <a:tr h="703590">
                <a:tc>
                  <a:txBody>
                    <a:bodyPr/>
                    <a:lstStyle/>
                    <a:p>
                      <a:pPr algn="ctr"/>
                      <a:endParaRPr kumimoji="1" lang="ja-JP" altLang="en-US" dirty="0"/>
                    </a:p>
                  </a:txBody>
                  <a:tcPr anchor="ctr"/>
                </a:tc>
                <a:tc>
                  <a:txBody>
                    <a:bodyPr/>
                    <a:lstStyle/>
                    <a:p>
                      <a:pPr algn="ctr"/>
                      <a:r>
                        <a:rPr kumimoji="1" lang="ja-JP" altLang="en-US" sz="2000" dirty="0">
                          <a:solidFill>
                            <a:schemeClr val="tx1"/>
                          </a:solidFill>
                          <a:latin typeface="UD デジタル 教科書体 NK-B" panose="02020700000000000000" pitchFamily="18" charset="-128"/>
                          <a:ea typeface="UD デジタル 教科書体 NK-B" panose="02020700000000000000" pitchFamily="18" charset="-128"/>
                        </a:rPr>
                        <a:t>フォロワーのリーダーシップ原因帰属プロセス</a:t>
                      </a:r>
                    </a:p>
                  </a:txBody>
                  <a:tcPr anchor="ctr"/>
                </a:tc>
                <a:extLst>
                  <a:ext uri="{0D108BD9-81ED-4DB2-BD59-A6C34878D82A}">
                    <a16:rowId xmlns:a16="http://schemas.microsoft.com/office/drawing/2014/main" val="4075269271"/>
                  </a:ext>
                </a:extLst>
              </a:tr>
              <a:tr h="703590">
                <a:tc>
                  <a:txBody>
                    <a:bodyPr/>
                    <a:lstStyle/>
                    <a:p>
                      <a:pPr algn="ctr"/>
                      <a:r>
                        <a:rPr kumimoji="1" lang="ja-JP" altLang="en-US" sz="2000" dirty="0">
                          <a:latin typeface="UD デジタル 教科書体 N-R" panose="02020400000000000000" pitchFamily="17" charset="-128"/>
                          <a:ea typeface="UD デジタル 教科書体 N-R" panose="02020400000000000000" pitchFamily="17" charset="-128"/>
                        </a:rPr>
                        <a:t>第一段階</a:t>
                      </a:r>
                    </a:p>
                  </a:txBody>
                  <a:tcPr anchor="ctr"/>
                </a:tc>
                <a:tc>
                  <a:txBody>
                    <a:bodyPr/>
                    <a:lstStyle/>
                    <a:p>
                      <a:pPr algn="ctr"/>
                      <a:r>
                        <a:rPr lang="ja-JP" altLang="en-US" sz="2000" dirty="0">
                          <a:latin typeface="UD デジタル 教科書体 N-R" panose="02020400000000000000" pitchFamily="17" charset="-128"/>
                          <a:ea typeface="UD デジタル 教科書体 N-R" panose="02020400000000000000" pitchFamily="17" charset="-128"/>
                        </a:rPr>
                        <a:t>フォロワーが、リーダーシップを直接知ることができない段階</a:t>
                      </a:r>
                      <a:endPar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tc>
                <a:extLst>
                  <a:ext uri="{0D108BD9-81ED-4DB2-BD59-A6C34878D82A}">
                    <a16:rowId xmlns:a16="http://schemas.microsoft.com/office/drawing/2014/main" val="4090470248"/>
                  </a:ext>
                </a:extLst>
              </a:tr>
              <a:tr h="714173">
                <a:tc>
                  <a:txBody>
                    <a:bodyPr/>
                    <a:lstStyle/>
                    <a:p>
                      <a:pPr algn="ctr"/>
                      <a:r>
                        <a:rPr kumimoji="1" lang="ja-JP" altLang="en-US" sz="2000" dirty="0">
                          <a:latin typeface="UD デジタル 教科書体 N-R" panose="02020400000000000000" pitchFamily="17" charset="-128"/>
                          <a:ea typeface="UD デジタル 教科書体 N-R" panose="02020400000000000000" pitchFamily="17" charset="-128"/>
                        </a:rPr>
                        <a:t>第二段階</a:t>
                      </a:r>
                    </a:p>
                  </a:txBody>
                  <a:tcPr anchor="ctr"/>
                </a:tc>
                <a:tc>
                  <a:txBody>
                    <a:bodyPr/>
                    <a:lstStyle/>
                    <a:p>
                      <a:pPr algn="ctr"/>
                      <a:r>
                        <a:rPr lang="ja-JP" altLang="en-US" sz="2000" dirty="0">
                          <a:latin typeface="UD デジタル 教科書体 N-R" panose="02020400000000000000" pitchFamily="17" charset="-128"/>
                          <a:ea typeface="UD デジタル 教科書体 N-R" panose="02020400000000000000" pitchFamily="17" charset="-128"/>
                        </a:rPr>
                        <a:t>リーダー行動の観察</a:t>
                      </a:r>
                      <a:endPar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tc>
                <a:extLst>
                  <a:ext uri="{0D108BD9-81ED-4DB2-BD59-A6C34878D82A}">
                    <a16:rowId xmlns:a16="http://schemas.microsoft.com/office/drawing/2014/main" val="1368133000"/>
                  </a:ext>
                </a:extLst>
              </a:tr>
              <a:tr h="703590">
                <a:tc>
                  <a:txBody>
                    <a:bodyPr/>
                    <a:lstStyle/>
                    <a:p>
                      <a:pPr algn="ctr"/>
                      <a:r>
                        <a:rPr kumimoji="1" lang="ja-JP" altLang="en-US" sz="2000" dirty="0">
                          <a:latin typeface="UD デジタル 教科書体 N-R" panose="02020400000000000000" pitchFamily="17" charset="-128"/>
                          <a:ea typeface="UD デジタル 教科書体 N-R" panose="02020400000000000000" pitchFamily="17" charset="-128"/>
                        </a:rPr>
                        <a:t>第三段階</a:t>
                      </a:r>
                    </a:p>
                  </a:txBody>
                  <a:tcPr anchor="ctr"/>
                </a:tc>
                <a:tc>
                  <a:txBody>
                    <a:bodyPr/>
                    <a:lstStyle/>
                    <a:p>
                      <a:pPr algn="ctr"/>
                      <a:r>
                        <a:rPr lang="ja-JP" altLang="en-US" sz="2000" dirty="0">
                          <a:latin typeface="UD デジタル 教科書体 N-R" panose="02020400000000000000" pitchFamily="17" charset="-128"/>
                          <a:ea typeface="UD デジタル 教科書体 N-R" panose="02020400000000000000" pitchFamily="17" charset="-128"/>
                        </a:rPr>
                        <a:t>証拠あるリーダー行動の受容</a:t>
                      </a:r>
                      <a:endPar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tc>
                <a:extLst>
                  <a:ext uri="{0D108BD9-81ED-4DB2-BD59-A6C34878D82A}">
                    <a16:rowId xmlns:a16="http://schemas.microsoft.com/office/drawing/2014/main" val="3632760999"/>
                  </a:ext>
                </a:extLst>
              </a:tr>
              <a:tr h="703590">
                <a:tc>
                  <a:txBody>
                    <a:bodyPr/>
                    <a:lstStyle/>
                    <a:p>
                      <a:pPr algn="ctr"/>
                      <a:r>
                        <a:rPr kumimoji="1" lang="ja-JP" altLang="en-US" sz="2000" dirty="0">
                          <a:latin typeface="UD デジタル 教科書体 N-R" panose="02020400000000000000" pitchFamily="17" charset="-128"/>
                          <a:ea typeface="UD デジタル 教科書体 N-R" panose="02020400000000000000" pitchFamily="17" charset="-128"/>
                        </a:rPr>
                        <a:t>第四段階</a:t>
                      </a:r>
                      <a:endParaRPr kumimoji="1" lang="en-US" altLang="ja-JP" sz="2000" dirty="0">
                        <a:latin typeface="UD デジタル 教科書体 N-R" panose="02020400000000000000" pitchFamily="17" charset="-128"/>
                        <a:ea typeface="UD デジタル 教科書体 N-R" panose="02020400000000000000" pitchFamily="17" charset="-128"/>
                      </a:endParaRPr>
                    </a:p>
                  </a:txBody>
                  <a:tcPr anchor="ctr"/>
                </a:tc>
                <a:tc>
                  <a:txBody>
                    <a:bodyPr/>
                    <a:lstStyle/>
                    <a:p>
                      <a:pPr algn="ctr"/>
                      <a:r>
                        <a:rPr lang="ja-JP" altLang="en-US" sz="2000" dirty="0">
                          <a:latin typeface="UD デジタル 教科書体 N-R" panose="02020400000000000000" pitchFamily="17" charset="-128"/>
                          <a:ea typeface="UD デジタル 教科書体 N-R" panose="02020400000000000000" pitchFamily="17" charset="-128"/>
                        </a:rPr>
                        <a:t>情報の評価</a:t>
                      </a:r>
                      <a:endPar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endParaRPr>
                    </a:p>
                  </a:txBody>
                  <a:tcPr anchor="ctr"/>
                </a:tc>
                <a:extLst>
                  <a:ext uri="{0D108BD9-81ED-4DB2-BD59-A6C34878D82A}">
                    <a16:rowId xmlns:a16="http://schemas.microsoft.com/office/drawing/2014/main" val="3820630608"/>
                  </a:ext>
                </a:extLst>
              </a:tr>
              <a:tr h="703590">
                <a:tc>
                  <a:txBody>
                    <a:bodyPr/>
                    <a:lstStyle/>
                    <a:p>
                      <a:pPr algn="ctr"/>
                      <a:r>
                        <a:rPr kumimoji="1" lang="ja-JP" altLang="en-US" sz="2000" dirty="0">
                          <a:latin typeface="UD デジタル 教科書体 N-R" panose="02020400000000000000" pitchFamily="17" charset="-128"/>
                          <a:ea typeface="UD デジタル 教科書体 N-R" panose="02020400000000000000" pitchFamily="17" charset="-128"/>
                        </a:rPr>
                        <a:t>第五段階</a:t>
                      </a:r>
                    </a:p>
                  </a:txBody>
                  <a:tcPr anchor="ct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フォロワーの先入観による影響</a:t>
                      </a:r>
                    </a:p>
                  </a:txBody>
                  <a:tcPr anchor="ctr"/>
                </a:tc>
                <a:extLst>
                  <a:ext uri="{0D108BD9-81ED-4DB2-BD59-A6C34878D82A}">
                    <a16:rowId xmlns:a16="http://schemas.microsoft.com/office/drawing/2014/main" val="3219332512"/>
                  </a:ext>
                </a:extLst>
              </a:tr>
              <a:tr h="703590">
                <a:tc>
                  <a:txBody>
                    <a:bodyPr/>
                    <a:lstStyle/>
                    <a:p>
                      <a:pPr algn="ctr"/>
                      <a:r>
                        <a:rPr kumimoji="1" lang="ja-JP" altLang="en-US" sz="2000" dirty="0">
                          <a:latin typeface="UD デジタル 教科書体 N-R" panose="02020400000000000000" pitchFamily="17" charset="-128"/>
                          <a:ea typeface="UD デジタル 教科書体 N-R" panose="02020400000000000000" pitchFamily="17" charset="-128"/>
                        </a:rPr>
                        <a:t>第六段階</a:t>
                      </a:r>
                    </a:p>
                  </a:txBody>
                  <a:tcPr anchor="ctr"/>
                </a:tc>
                <a:tc>
                  <a:txBody>
                    <a:bodyPr/>
                    <a:lstStyle/>
                    <a:p>
                      <a:pPr algn="ctr"/>
                      <a:r>
                        <a:rPr kumimoji="1" lang="ja-JP" altLang="en-US" sz="2000" dirty="0">
                          <a:solidFill>
                            <a:schemeClr val="tx1"/>
                          </a:solidFill>
                          <a:latin typeface="UD デジタル 教科書体 N-R" panose="02020400000000000000" pitchFamily="17" charset="-128"/>
                          <a:ea typeface="UD デジタル 教科書体 N-R" panose="02020400000000000000" pitchFamily="17" charset="-128"/>
                        </a:rPr>
                        <a:t>リーダーシップの原因帰属</a:t>
                      </a:r>
                    </a:p>
                  </a:txBody>
                  <a:tcPr anchor="ctr"/>
                </a:tc>
                <a:extLst>
                  <a:ext uri="{0D108BD9-81ED-4DB2-BD59-A6C34878D82A}">
                    <a16:rowId xmlns:a16="http://schemas.microsoft.com/office/drawing/2014/main" val="1877376678"/>
                  </a:ext>
                </a:extLst>
              </a:tr>
            </a:tbl>
          </a:graphicData>
        </a:graphic>
      </p:graphicFrame>
    </p:spTree>
    <p:extLst>
      <p:ext uri="{BB962C8B-B14F-4D97-AF65-F5344CB8AC3E}">
        <p14:creationId xmlns:p14="http://schemas.microsoft.com/office/powerpoint/2010/main" val="3448319911"/>
      </p:ext>
    </p:extLst>
  </p:cSld>
  <p:clrMapOvr>
    <a:masterClrMapping/>
  </p:clrMapOvr>
  <mc:AlternateContent xmlns:mc="http://schemas.openxmlformats.org/markup-compatibility/2006" xmlns:p14="http://schemas.microsoft.com/office/powerpoint/2010/main">
    <mc:Choice Requires="p14">
      <p:transition spd="med" p14:dur="700" advTm="46912">
        <p:fade/>
      </p:transition>
    </mc:Choice>
    <mc:Fallback xmlns="">
      <p:transition spd="med" advTm="46912">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タイトル 1">
            <a:extLst>
              <a:ext uri="{FF2B5EF4-FFF2-40B4-BE49-F238E27FC236}">
                <a16:creationId xmlns:a16="http://schemas.microsoft.com/office/drawing/2014/main" id="{DDFEDCD9-6ABE-5A04-FBEB-B4DAF320EA6B}"/>
              </a:ext>
            </a:extLst>
          </p:cNvPr>
          <p:cNvSpPr>
            <a:spLocks noGrp="1" noChangeArrowheads="1"/>
          </p:cNvSpPr>
          <p:nvPr>
            <p:ph type="title"/>
          </p:nvPr>
        </p:nvSpPr>
        <p:spPr>
          <a:xfrm>
            <a:off x="0" y="653143"/>
            <a:ext cx="12190413" cy="1262970"/>
          </a:xfrm>
        </p:spPr>
        <p:txBody>
          <a:bodyPr anchor="ctr">
            <a:norm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フォロワーのリーダーシップ帰属モデル（コールダー</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,1977</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p>
        </p:txBody>
      </p:sp>
      <p:sp>
        <p:nvSpPr>
          <p:cNvPr id="17411" name="コンテンツ プレースホルダー 2">
            <a:extLst>
              <a:ext uri="{FF2B5EF4-FFF2-40B4-BE49-F238E27FC236}">
                <a16:creationId xmlns:a16="http://schemas.microsoft.com/office/drawing/2014/main" id="{C4A0FDC7-EDAD-42E5-08F0-5E1A699C52A9}"/>
              </a:ext>
            </a:extLst>
          </p:cNvPr>
          <p:cNvSpPr>
            <a:spLocks noGrp="1" noChangeArrowheads="1"/>
          </p:cNvSpPr>
          <p:nvPr>
            <p:ph idx="1"/>
          </p:nvPr>
        </p:nvSpPr>
        <p:spPr>
          <a:xfrm>
            <a:off x="1588" y="1916113"/>
            <a:ext cx="12190412" cy="4941887"/>
          </a:xfrm>
        </p:spPr>
        <p:txBody>
          <a:bodyPr>
            <a:normAutofit fontScale="92500" lnSpcReduction="10000"/>
          </a:bodyPr>
          <a:lstStyle/>
          <a:p>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rPr>
              <a:t>1</a:t>
            </a: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段階：フォロワーが、リーダーシップを直接知ることができない段階。フォロワーの暗黙のリーダーシップに関する知識（リーダーシップの理想像）が仮定として存在している段階。</a:t>
            </a:r>
          </a:p>
          <a:p>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段階は、リーダー行動の観察。フォロワーが実際にリーダーの行動およびその結果を観察する。</a:t>
            </a:r>
            <a:endPar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rPr>
              <a:t>3</a:t>
            </a: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段階は、証拠あるリーダー行動の受容。リーダーによる特定の行動をリーダーシップの証拠として受け入れるか、否かを決定する段階。</a:t>
            </a:r>
          </a:p>
          <a:p>
            <a:pPr fontAlgn="auto">
              <a:spcAft>
                <a:spcPts val="0"/>
              </a:spcAft>
              <a:defRPr/>
            </a:pP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rPr>
              <a:t>4</a:t>
            </a: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段階：情報の評価。証拠となる行動の結果をリーダーシップに関する知識を比較検討してリーダーシップを発揮しているかどうか決める。</a:t>
            </a:r>
            <a:endPar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fontAlgn="auto">
              <a:spcAft>
                <a:spcPts val="0"/>
              </a:spcAft>
              <a:defRPr/>
            </a:pP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rPr>
              <a:t>5</a:t>
            </a: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段階：フォロワーの先入観による影響。リーダーシップを発揮していると思しきリーダーの行動に対して、フォロワーがリーダーに対して個人的に有している先入観が影響する。</a:t>
            </a:r>
          </a:p>
          <a:p>
            <a:pPr fontAlgn="auto">
              <a:spcAft>
                <a:spcPts val="0"/>
              </a:spcAft>
              <a:defRPr/>
            </a:pP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2600" dirty="0">
                <a:latin typeface="Times New Roman" panose="02020603050405020304" pitchFamily="18" charset="0"/>
                <a:ea typeface="UD デジタル 教科書体 N-R" panose="02020400000000000000" pitchFamily="17" charset="-128"/>
                <a:cs typeface="Times New Roman" panose="02020603050405020304" pitchFamily="18" charset="0"/>
              </a:rPr>
              <a:t>6</a:t>
            </a:r>
            <a:r>
              <a:rPr lang="ja-JP" altLang="en-US" sz="2600" dirty="0">
                <a:latin typeface="Times New Roman" panose="02020603050405020304" pitchFamily="18" charset="0"/>
                <a:ea typeface="UD デジタル 教科書体 N-R" panose="02020400000000000000" pitchFamily="17" charset="-128"/>
                <a:cs typeface="Times New Roman" panose="02020603050405020304" pitchFamily="18" charset="0"/>
              </a:rPr>
              <a:t>段階：リーダーシップの帰属である。以上のプロセスでフォロワーは、リーダーの行動に対してリーダーシップを発揮していると認識する。</a:t>
            </a:r>
          </a:p>
          <a:p>
            <a:endParaRPr lang="ja-JP" altLang="en-US" dirty="0">
              <a:ea typeface="UD デジタル 教科書体 N-R" panose="02020400000000000000" pitchFamily="17" charset="-128"/>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advTm="49662">
        <p:fade/>
      </p:transition>
    </mc:Choice>
    <mc:Fallback xmlns="">
      <p:transition spd="med" advTm="49662">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7E9BA80-9852-A8EC-943B-05C6F4557C3A}"/>
              </a:ext>
            </a:extLst>
          </p:cNvPr>
          <p:cNvSpPr>
            <a:spLocks noGrp="1"/>
          </p:cNvSpPr>
          <p:nvPr>
            <p:ph type="title"/>
          </p:nvPr>
        </p:nvSpPr>
        <p:spPr>
          <a:xfrm>
            <a:off x="76201" y="621792"/>
            <a:ext cx="12115800" cy="1496453"/>
          </a:xfrm>
        </p:spPr>
        <p:txBody>
          <a:bodyPr anchor="ctr">
            <a:norm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リーダーシップの幻想</a:t>
            </a:r>
            <a:b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（マインドル</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アーリッチ</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 &amp;</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デュカリッチ</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,1985; </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マインドル，</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1990</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F7D32FBE-8275-6D76-D893-238C2631A8A9}"/>
              </a:ext>
            </a:extLst>
          </p:cNvPr>
          <p:cNvSpPr>
            <a:spLocks noGrp="1"/>
          </p:cNvSpPr>
          <p:nvPr>
            <p:ph idx="1"/>
          </p:nvPr>
        </p:nvSpPr>
        <p:spPr>
          <a:xfrm>
            <a:off x="76200" y="2118246"/>
            <a:ext cx="11957303" cy="4556874"/>
          </a:xfrm>
        </p:spPr>
        <p:txBody>
          <a:bodyPr>
            <a:normAutofit/>
          </a:bodyPr>
          <a:lstStyle/>
          <a:p>
            <a:r>
              <a:rPr lang="ja-JP" altLang="ja-JP" sz="2800" dirty="0">
                <a:latin typeface="UD デジタル 教科書体 N-R" panose="02020400000000000000" pitchFamily="17" charset="-128"/>
                <a:ea typeface="UD デジタル 教科書体 N-R" panose="02020400000000000000" pitchFamily="17" charset="-128"/>
              </a:rPr>
              <a:t>組織成員が重要であるが因果関係の不明確な組織内の出来事や発生した</a:t>
            </a:r>
            <a:r>
              <a:rPr lang="ja-JP" altLang="en-US" sz="2800" dirty="0">
                <a:latin typeface="UD デジタル 教科書体 N-R" panose="02020400000000000000" pitchFamily="17" charset="-128"/>
                <a:ea typeface="UD デジタル 教科書体 N-R" panose="02020400000000000000" pitchFamily="17" charset="-128"/>
              </a:rPr>
              <a:t>原因に</a:t>
            </a:r>
            <a:r>
              <a:rPr lang="ja-JP" altLang="ja-JP" sz="2800" dirty="0">
                <a:latin typeface="UD デジタル 教科書体 N-R" panose="02020400000000000000" pitchFamily="17" charset="-128"/>
                <a:ea typeface="UD デジタル 教科書体 N-R" panose="02020400000000000000" pitchFamily="17" charset="-128"/>
              </a:rPr>
              <a:t>関してリーダーシップの観点から理解するという先入観によって認知的に選択する現象</a:t>
            </a: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フォロワーが組織現象の原因をリーダーに求める傾向が強ければ強いほど、リーダーをカリスマと見なす傾向を持つ。</a:t>
            </a:r>
          </a:p>
          <a:p>
            <a:r>
              <a:rPr lang="ja-JP" altLang="ja-JP" sz="2800" dirty="0">
                <a:latin typeface="UD デジタル 教科書体 N-R" panose="02020400000000000000" pitchFamily="17" charset="-128"/>
                <a:ea typeface="UD デジタル 教科書体 N-R" panose="02020400000000000000" pitchFamily="17" charset="-128"/>
              </a:rPr>
              <a:t>組織成員が重要であるが因果関係の不明確な組織内の出来事や発生した</a:t>
            </a:r>
            <a:r>
              <a:rPr lang="ja-JP" altLang="en-US" sz="2800" dirty="0">
                <a:latin typeface="UD デジタル 教科書体 N-R" panose="02020400000000000000" pitchFamily="17" charset="-128"/>
                <a:ea typeface="UD デジタル 教科書体 N-R" panose="02020400000000000000" pitchFamily="17" charset="-128"/>
              </a:rPr>
              <a:t>原因に</a:t>
            </a:r>
            <a:r>
              <a:rPr lang="ja-JP" altLang="ja-JP" sz="2800" dirty="0">
                <a:latin typeface="UD デジタル 教科書体 N-R" panose="02020400000000000000" pitchFamily="17" charset="-128"/>
                <a:ea typeface="UD デジタル 教科書体 N-R" panose="02020400000000000000" pitchFamily="17" charset="-128"/>
              </a:rPr>
              <a:t>関してリーダーシップの観点から理解するという先入観によって認知的に選択する現象</a:t>
            </a:r>
          </a:p>
          <a:p>
            <a:endPar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861861085"/>
      </p:ext>
    </p:extLst>
  </p:cSld>
  <p:clrMapOvr>
    <a:masterClrMapping/>
  </p:clrMapOvr>
  <mc:AlternateContent xmlns:mc="http://schemas.openxmlformats.org/markup-compatibility/2006" xmlns:p14="http://schemas.microsoft.com/office/powerpoint/2010/main">
    <mc:Choice Requires="p14">
      <p:transition spd="med" p14:dur="700" advTm="252978">
        <p:fade/>
      </p:transition>
    </mc:Choice>
    <mc:Fallback xmlns="">
      <p:transition spd="med" advTm="252978">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ED8BDC-0BA1-B95E-ABE8-87134B088189}"/>
              </a:ext>
            </a:extLst>
          </p:cNvPr>
          <p:cNvSpPr>
            <a:spLocks noGrp="1"/>
          </p:cNvSpPr>
          <p:nvPr>
            <p:ph type="title"/>
          </p:nvPr>
        </p:nvSpPr>
        <p:spPr>
          <a:xfrm>
            <a:off x="0" y="881743"/>
            <a:ext cx="12192000" cy="1066800"/>
          </a:xfrm>
        </p:spPr>
        <p:txBody>
          <a:bodyPr anchor="ctr">
            <a:normAutofit fontScale="90000"/>
          </a:bodyPr>
          <a:lstStyle/>
          <a:p>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リーダーシップの幻想による指摘</a:t>
            </a:r>
            <a:b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（マインドル</a:t>
            </a:r>
            <a:r>
              <a:rPr lang="de-DE"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 &amp; </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アーリッチ</a:t>
            </a:r>
            <a:r>
              <a:rPr lang="en-US"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de-DE" altLang="ja-JP" dirty="0">
                <a:latin typeface="Times New Roman" panose="02020603050405020304" pitchFamily="18" charset="0"/>
                <a:ea typeface="UD デジタル 教科書体 NK-B" panose="02020700000000000000" pitchFamily="18" charset="-128"/>
                <a:cs typeface="Times New Roman" panose="02020603050405020304" pitchFamily="18" charset="0"/>
              </a:rPr>
              <a:t>1987</a:t>
            </a:r>
            <a:r>
              <a:rPr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2F3B6227-CE0F-28A9-4163-45FC0CDF77E2}"/>
              </a:ext>
            </a:extLst>
          </p:cNvPr>
          <p:cNvSpPr>
            <a:spLocks noGrp="1"/>
          </p:cNvSpPr>
          <p:nvPr>
            <p:ph idx="1"/>
          </p:nvPr>
        </p:nvSpPr>
        <p:spPr>
          <a:xfrm>
            <a:off x="0" y="2249424"/>
            <a:ext cx="12192000" cy="4325112"/>
          </a:xfrm>
        </p:spPr>
        <p:txBody>
          <a:bodyPr/>
          <a:lstStyle/>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組織の業績が極めてよいときと悪いときに、原因をリーダーの存在に原因帰属させる。</a:t>
            </a: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人間の情報処理能力に限界があり、状況にふさわしいと思われる要因に原因帰属させる。</a:t>
            </a:r>
          </a:p>
          <a:p>
            <a:pPr fontAlgn="auto">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成果に影響をもたらすのはリーダーであるという思考上の特性が影響する。</a:t>
            </a:r>
          </a:p>
          <a:p>
            <a:endPar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518919966"/>
      </p:ext>
    </p:extLst>
  </p:cSld>
  <p:clrMapOvr>
    <a:masterClrMapping/>
  </p:clrMapOvr>
  <mc:AlternateContent xmlns:mc="http://schemas.openxmlformats.org/markup-compatibility/2006" xmlns:p14="http://schemas.microsoft.com/office/powerpoint/2010/main">
    <mc:Choice Requires="p14">
      <p:transition spd="med" p14:dur="700" advTm="84021">
        <p:fade/>
      </p:transition>
    </mc:Choice>
    <mc:Fallback xmlns="">
      <p:transition spd="med" advTm="84021">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E57C96-19E0-6F17-43F8-4478119146D7}"/>
              </a:ext>
            </a:extLst>
          </p:cNvPr>
          <p:cNvSpPr>
            <a:spLocks noGrp="1"/>
          </p:cNvSpPr>
          <p:nvPr>
            <p:ph type="title"/>
          </p:nvPr>
        </p:nvSpPr>
        <p:spPr>
          <a:xfrm>
            <a:off x="185057" y="892628"/>
            <a:ext cx="11832772" cy="1066800"/>
          </a:xfrm>
        </p:spPr>
        <p:txBody>
          <a:bodyPr anchor="ctr">
            <a:normAutofit fontScale="90000"/>
          </a:bodyPr>
          <a:lstStyle/>
          <a:p>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リーダーシップの情報処理モデル（ロード</a:t>
            </a:r>
            <a:r>
              <a:rPr lang="en-US" altLang="ja-JP" b="0" dirty="0">
                <a:latin typeface="Times New Roman" panose="02020603050405020304" pitchFamily="18" charset="0"/>
                <a:ea typeface="UD デジタル 教科書体 NK-B" panose="02020700000000000000" pitchFamily="18" charset="-128"/>
                <a:cs typeface="Times New Roman" panose="02020603050405020304" pitchFamily="18" charset="0"/>
              </a:rPr>
              <a:t> &amp; </a:t>
            </a:r>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マハー</a:t>
            </a:r>
            <a:r>
              <a:rPr lang="en-US" altLang="ja-JP" b="0" dirty="0">
                <a:latin typeface="Times New Roman" panose="02020603050405020304" pitchFamily="18" charset="0"/>
                <a:ea typeface="UD デジタル 教科書体 NK-B" panose="02020700000000000000" pitchFamily="18" charset="-128"/>
                <a:cs typeface="Times New Roman" panose="02020603050405020304" pitchFamily="18" charset="0"/>
              </a:rPr>
              <a:t>,1991</a:t>
            </a:r>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CCFFD43C-5B77-9DD0-4C24-71D0E79E512B}"/>
              </a:ext>
            </a:extLst>
          </p:cNvPr>
          <p:cNvSpPr>
            <a:spLocks noGrp="1"/>
          </p:cNvSpPr>
          <p:nvPr>
            <p:ph idx="1"/>
          </p:nvPr>
        </p:nvSpPr>
        <p:spPr>
          <a:xfrm>
            <a:off x="179614" y="2209799"/>
            <a:ext cx="11832772" cy="4114800"/>
          </a:xfrm>
        </p:spPr>
        <p:txBody>
          <a:bodyPr/>
          <a:lstStyle/>
          <a:p>
            <a:pPr marL="0" indent="0" eaLnBrk="1" fontAlgn="auto" hangingPunct="1">
              <a:spcAft>
                <a:spcPts val="0"/>
              </a:spcAft>
              <a:buFont typeface="Arial" panose="020B0604020202020204" pitchFamily="34" charset="0"/>
              <a:buNone/>
              <a:defRPr/>
            </a:pPr>
            <a:r>
              <a:rPr lang="ja-JP"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再認過程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(recognition-based process)</a:t>
            </a:r>
          </a:p>
          <a:p>
            <a:pPr eaLnBrk="1" fontAlgn="auto" hangingPunct="1">
              <a:spcAft>
                <a:spcPts val="0"/>
              </a:spcAft>
              <a:defRPr/>
            </a:pPr>
            <a:r>
              <a:rPr lang="ja-JP"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フォロワーはリーダーによって何らかの働きかけがきっかけとなる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ja-JP"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次に、リーダーの行為に対してリーダーシップを発揮しているかどうかを判断する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ja-JP"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その際に自らが有する暗黙のリーダーシップ理論に照らし合わせる。暗黙</a:t>
            </a: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の</a:t>
            </a:r>
            <a:r>
              <a:rPr lang="ja-JP"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リーダーシップ理論に適合する場合、リーダーシップを認知する</a:t>
            </a:r>
            <a:endPar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2691" indent="0">
              <a:buNone/>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推論過程</a:t>
            </a:r>
            <a:r>
              <a:rPr lang="en-US"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rPr>
              <a:t>(inferential processes)</a:t>
            </a: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フォロワーはリーダーにまつわる出来事を何らかの媒体を通じて知ることによってリーダーシップを認知する</a:t>
            </a:r>
          </a:p>
          <a:p>
            <a:pPr>
              <a:defRPr/>
            </a:pPr>
            <a:r>
              <a:rPr lang="ja-JP" altLang="en-US" sz="2400" dirty="0">
                <a:latin typeface="Times New Roman" panose="02020603050405020304" pitchFamily="18" charset="0"/>
                <a:ea typeface="UD デジタル 教科書体 N-R" panose="02020400000000000000" pitchFamily="17" charset="-128"/>
                <a:cs typeface="Times New Roman" panose="02020603050405020304" pitchFamily="18" charset="0"/>
              </a:rPr>
              <a:t>リーダーにまつわる主な出来事としては、組織的な成功や成果が得られたもので、いわゆる組織内の神話、伝説または武勇伝として語られる物語のようなものを指す</a:t>
            </a:r>
          </a:p>
          <a:p>
            <a:pPr eaLnBrk="1" fontAlgn="auto" hangingPunct="1">
              <a:spcAft>
                <a:spcPts val="0"/>
              </a:spcAft>
              <a:defRPr/>
            </a:pPr>
            <a:endParaRPr lang="ja-JP" altLang="ja-JP" sz="24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1143812265"/>
      </p:ext>
    </p:extLst>
  </p:cSld>
  <p:clrMapOvr>
    <a:masterClrMapping/>
  </p:clrMapOvr>
  <mc:AlternateContent xmlns:mc="http://schemas.openxmlformats.org/markup-compatibility/2006" xmlns:p14="http://schemas.microsoft.com/office/powerpoint/2010/main">
    <mc:Choice Requires="p14">
      <p:transition spd="med" p14:dur="700" advTm="74786">
        <p:fade/>
      </p:transition>
    </mc:Choice>
    <mc:Fallback xmlns="">
      <p:transition spd="med" advTm="7478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F75DB3-E09B-314A-74EE-557FB45BC8F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D6FA830F-9397-914C-B0B0-749794F18C47}"/>
              </a:ext>
            </a:extLst>
          </p:cNvPr>
          <p:cNvSpPr>
            <a:spLocks noGrp="1"/>
          </p:cNvSpPr>
          <p:nvPr>
            <p:ph type="title"/>
          </p:nvPr>
        </p:nvSpPr>
        <p:spPr>
          <a:xfrm>
            <a:off x="185057" y="892628"/>
            <a:ext cx="11832772" cy="1066800"/>
          </a:xfrm>
        </p:spPr>
        <p:txBody>
          <a:bodyPr anchor="ctr">
            <a:normAutofit fontScale="90000"/>
          </a:bodyPr>
          <a:lstStyle/>
          <a:p>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リーダーシップの情報処理モデル（ロード</a:t>
            </a:r>
            <a:r>
              <a:rPr lang="en-US" altLang="ja-JP" b="0" dirty="0">
                <a:latin typeface="Times New Roman" panose="02020603050405020304" pitchFamily="18" charset="0"/>
                <a:ea typeface="UD デジタル 教科書体 NK-B" panose="02020700000000000000" pitchFamily="18" charset="-128"/>
                <a:cs typeface="Times New Roman" panose="02020603050405020304" pitchFamily="18" charset="0"/>
              </a:rPr>
              <a:t> &amp; </a:t>
            </a:r>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マハー</a:t>
            </a:r>
            <a:r>
              <a:rPr lang="en-US" altLang="ja-JP" b="0" dirty="0">
                <a:latin typeface="Times New Roman" panose="02020603050405020304" pitchFamily="18" charset="0"/>
                <a:ea typeface="UD デジタル 教科書体 NK-B" panose="02020700000000000000" pitchFamily="18" charset="-128"/>
                <a:cs typeface="Times New Roman" panose="02020603050405020304" pitchFamily="18" charset="0"/>
              </a:rPr>
              <a:t>,1991</a:t>
            </a:r>
            <a:r>
              <a:rPr lang="ja-JP" altLang="en-US" b="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p>
        </p:txBody>
      </p:sp>
      <p:sp>
        <p:nvSpPr>
          <p:cNvPr id="3" name="コンテンツ プレースホルダー 2">
            <a:extLst>
              <a:ext uri="{FF2B5EF4-FFF2-40B4-BE49-F238E27FC236}">
                <a16:creationId xmlns:a16="http://schemas.microsoft.com/office/drawing/2014/main" id="{EDAFE100-92F6-E1DC-4AA0-C2C2BAF61E6B}"/>
              </a:ext>
            </a:extLst>
          </p:cNvPr>
          <p:cNvSpPr>
            <a:spLocks noGrp="1"/>
          </p:cNvSpPr>
          <p:nvPr>
            <p:ph idx="1"/>
          </p:nvPr>
        </p:nvSpPr>
        <p:spPr>
          <a:xfrm>
            <a:off x="179614" y="2209799"/>
            <a:ext cx="11832772" cy="4114800"/>
          </a:xfrm>
        </p:spPr>
        <p:txBody>
          <a:bodyPr/>
          <a:lstStyle/>
          <a:p>
            <a:pPr marL="101600" indent="0">
              <a:buFont typeface="Arial" panose="020B0604020202020204" pitchFamily="34" charset="0"/>
              <a:buNone/>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二過程理論</a:t>
            </a:r>
          </a:p>
          <a:p>
            <a:pPr marL="101600" indent="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自動処理過程によるフォロワーのリーダーシップ認知とは、フォロワーがリーダーシップを認知しようとリーダーの何らかの行為に対して意図的に努力をすることなくリーダーシップが認知される場合である。</a:t>
            </a:r>
          </a:p>
          <a:p>
            <a:pPr marL="101600" indent="0"/>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統制過程によるフォロワーのリーダーシップ認知は、フォロワーがリーダーの何らかの行為に対してリーダーシップを認知しようとする意思がある場合のことを指す。</a:t>
            </a:r>
          </a:p>
          <a:p>
            <a:pPr eaLnBrk="1" fontAlgn="auto" hangingPunct="1">
              <a:spcAft>
                <a:spcPts val="0"/>
              </a:spcAft>
              <a:defRPr/>
            </a:pPr>
            <a:endParaRPr lang="ja-JP"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endParaRPr kumimoji="1" lang="ja-JP" altLang="en-US" dirty="0"/>
          </a:p>
        </p:txBody>
      </p:sp>
    </p:spTree>
    <p:extLst>
      <p:ext uri="{BB962C8B-B14F-4D97-AF65-F5344CB8AC3E}">
        <p14:creationId xmlns:p14="http://schemas.microsoft.com/office/powerpoint/2010/main" val="2238702385"/>
      </p:ext>
    </p:extLst>
  </p:cSld>
  <p:clrMapOvr>
    <a:masterClrMapping/>
  </p:clrMapOvr>
  <mc:AlternateContent xmlns:mc="http://schemas.openxmlformats.org/markup-compatibility/2006" xmlns:p14="http://schemas.microsoft.com/office/powerpoint/2010/main">
    <mc:Choice Requires="p14">
      <p:transition spd="med" p14:dur="700" advTm="74786">
        <p:fade/>
      </p:transition>
    </mc:Choice>
    <mc:Fallback xmlns="">
      <p:transition spd="med" advTm="74786">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7D5616-46BF-578D-66B6-82B605634D3E}"/>
              </a:ext>
            </a:extLst>
          </p:cNvPr>
          <p:cNvSpPr>
            <a:spLocks noGrp="1"/>
          </p:cNvSpPr>
          <p:nvPr>
            <p:ph type="title"/>
          </p:nvPr>
        </p:nvSpPr>
        <p:spPr>
          <a:xfrm>
            <a:off x="0" y="609600"/>
            <a:ext cx="12192000" cy="1066800"/>
          </a:xfrm>
        </p:spPr>
        <p:txBody>
          <a:bodyPr anchor="ctr">
            <a:normAutofit fontScale="90000"/>
          </a:bodyPr>
          <a:lstStyle/>
          <a:p>
            <a:r>
              <a:rPr kumimoji="1" lang="ja-JP" altLang="en-US" b="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リーダーシップ・プロトタイプ</a:t>
            </a:r>
            <a:br>
              <a:rPr kumimoji="1" lang="en-US" altLang="ja-JP" b="0" dirty="0">
                <a:latin typeface="Times New Roman" panose="02020603050405020304" pitchFamily="18" charset="0"/>
                <a:ea typeface="UD デジタル 教科書体 N-B" panose="02020700000000000000" pitchFamily="17" charset="-128"/>
                <a:cs typeface="Times New Roman" panose="02020603050405020304" pitchFamily="18" charset="0"/>
              </a:rPr>
            </a:br>
            <a:r>
              <a:rPr kumimoji="1" lang="ja-JP" altLang="en-US" b="0" dirty="0">
                <a:latin typeface="Times New Roman" panose="02020603050405020304" pitchFamily="18" charset="0"/>
                <a:ea typeface="UD デジタル 教科書体 N-B" panose="02020700000000000000" pitchFamily="17" charset="-128"/>
                <a:cs typeface="Times New Roman" panose="02020603050405020304" pitchFamily="18" charset="0"/>
              </a:rPr>
              <a:t>（オファーマン</a:t>
            </a:r>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ケネディ</a:t>
            </a:r>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 Jr. &amp; </a:t>
            </a:r>
            <a:r>
              <a:rPr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rPr>
              <a:t>ヴィルツ</a:t>
            </a:r>
            <a:r>
              <a:rPr lang="en-US" altLang="ja-JP" dirty="0">
                <a:latin typeface="Times New Roman" panose="02020603050405020304" pitchFamily="18" charset="0"/>
                <a:ea typeface="UD デジタル 教科書体 N-B" panose="02020700000000000000" pitchFamily="17" charset="-128"/>
                <a:cs typeface="Times New Roman" panose="02020603050405020304" pitchFamily="18" charset="0"/>
              </a:rPr>
              <a:t>,</a:t>
            </a:r>
            <a:r>
              <a:rPr lang="en-US" altLang="ja-JP" b="0" dirty="0">
                <a:latin typeface="Times New Roman" panose="02020603050405020304" pitchFamily="18" charset="0"/>
                <a:ea typeface="UD デジタル 教科書体 N-B" panose="02020700000000000000" pitchFamily="17" charset="-128"/>
                <a:cs typeface="Times New Roman" panose="02020603050405020304" pitchFamily="18" charset="0"/>
              </a:rPr>
              <a:t>1994</a:t>
            </a:r>
            <a:r>
              <a:rPr lang="ja-JP" altLang="en-US" b="0" dirty="0">
                <a:latin typeface="Times New Roman" panose="02020603050405020304" pitchFamily="18" charset="0"/>
                <a:ea typeface="UD デジタル 教科書体 N-B" panose="02020700000000000000" pitchFamily="17" charset="-128"/>
                <a:cs typeface="Times New Roman" panose="02020603050405020304" pitchFamily="18" charset="0"/>
              </a:rPr>
              <a:t>）</a:t>
            </a:r>
            <a:endParaRPr kumimoji="1" lang="ja-JP" altLang="en-US" dirty="0">
              <a:latin typeface="Times New Roman" panose="02020603050405020304" pitchFamily="18" charset="0"/>
              <a:ea typeface="UD デジタル 教科書体 N-B" panose="02020700000000000000" pitchFamily="17"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B74B5E41-E05E-49B9-A5E1-C62D9EB8F990}"/>
              </a:ext>
            </a:extLst>
          </p:cNvPr>
          <p:cNvSpPr>
            <a:spLocks noGrp="1"/>
          </p:cNvSpPr>
          <p:nvPr>
            <p:ph idx="1"/>
          </p:nvPr>
        </p:nvSpPr>
        <p:spPr>
          <a:xfrm>
            <a:off x="0" y="2296886"/>
            <a:ext cx="12192000" cy="4343400"/>
          </a:xfrm>
        </p:spPr>
        <p:txBody>
          <a:bodyPr/>
          <a:lstStyle/>
          <a:p>
            <a:pPr marL="109695"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　暗黙のリーダーシップ理論の構成要素として</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感受性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sensitivity</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）・献身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dedication</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）・圧制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tyranny</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）・カリスマ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charisma</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）・魅力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attractiveness</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・男性性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masculinity</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）・知性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intelligence</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・強み （</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strength</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）という</a:t>
            </a:r>
            <a:r>
              <a:rPr lang="en-US" altLang="ja-JP" sz="3200" dirty="0">
                <a:latin typeface="Times New Roman" panose="02020603050405020304" pitchFamily="18" charset="0"/>
                <a:ea typeface="UD デジタル 教科書体 N-R" panose="02020400000000000000" pitchFamily="17" charset="-128"/>
                <a:cs typeface="Times New Roman" panose="02020603050405020304" pitchFamily="18" charset="0"/>
              </a:rPr>
              <a:t>8</a:t>
            </a:r>
            <a:r>
              <a:rPr lang="ja-JP" altLang="en-US" sz="3200" dirty="0">
                <a:latin typeface="Times New Roman" panose="02020603050405020304" pitchFamily="18" charset="0"/>
                <a:ea typeface="UD デジタル 教科書体 N-R" panose="02020400000000000000" pitchFamily="17" charset="-128"/>
                <a:cs typeface="Times New Roman" panose="02020603050405020304" pitchFamily="18" charset="0"/>
              </a:rPr>
              <a:t>因子が導き出された。</a:t>
            </a:r>
          </a:p>
          <a:p>
            <a:endParaRPr kumimoji="1" lang="ja-JP" altLang="en-US" dirty="0"/>
          </a:p>
        </p:txBody>
      </p:sp>
    </p:spTree>
    <p:extLst>
      <p:ext uri="{BB962C8B-B14F-4D97-AF65-F5344CB8AC3E}">
        <p14:creationId xmlns:p14="http://schemas.microsoft.com/office/powerpoint/2010/main" val="4108277254"/>
      </p:ext>
    </p:extLst>
  </p:cSld>
  <p:clrMapOvr>
    <a:masterClrMapping/>
  </p:clrMapOvr>
  <mc:AlternateContent xmlns:mc="http://schemas.openxmlformats.org/markup-compatibility/2006" xmlns:p14="http://schemas.microsoft.com/office/powerpoint/2010/main">
    <mc:Choice Requires="p14">
      <p:transition spd="med" p14:dur="700" advTm="142610">
        <p:fade/>
      </p:transition>
    </mc:Choice>
    <mc:Fallback xmlns="">
      <p:transition spd="med" advTm="142610">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28</TotalTime>
  <Words>1286</Words>
  <Application>Microsoft Office PowerPoint</Application>
  <PresentationFormat>ワイド画面</PresentationFormat>
  <Paragraphs>94</Paragraphs>
  <Slides>12</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12</vt:i4>
      </vt:variant>
    </vt:vector>
  </HeadingPairs>
  <TitlesOfParts>
    <vt:vector size="23" baseType="lpstr">
      <vt:lpstr>Meiryo UI</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 2</vt:lpstr>
      <vt:lpstr>トレーニング プレゼンテーション</vt:lpstr>
      <vt:lpstr>リーダーシップ徹底講座 第2版 （フォロワーの目から見たリーダーシップ）</vt:lpstr>
      <vt:lpstr>暗黙のリーダーシップ論 （エデン &amp; リヴァイアサン,1975）</vt:lpstr>
      <vt:lpstr>フォロワーのリーダーシップ帰属モデル（コールダー,1977）</vt:lpstr>
      <vt:lpstr>フォロワーのリーダーシップ帰属モデル（コールダー,1977）</vt:lpstr>
      <vt:lpstr>リーダーシップの幻想 （マインドル,アーリッチ &amp;デュカリッチ,1985; マインドル，1990）</vt:lpstr>
      <vt:lpstr>リーダーシップの幻想による指摘 （マインドル &amp; アーリッチ,1987）</vt:lpstr>
      <vt:lpstr>リーダーシップの情報処理モデル（ロード &amp; マハー,1991）</vt:lpstr>
      <vt:lpstr>リーダーシップの情報処理モデル（ロード &amp; マハー,1991）</vt:lpstr>
      <vt:lpstr>リーダーシップ・プロトタイプ （オファーマン,ケネディ, Jr. &amp; ヴィルツ,1994）</vt:lpstr>
      <vt:lpstr>リーダーシップ・プロトタイプ （エピトロパキ &amp; マーチン, 2004）</vt:lpstr>
      <vt:lpstr>リーダーシップ・プロトタイプ（エピトロパキ &amp; マーチン, 2004）</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2</cp:revision>
  <dcterms:created xsi:type="dcterms:W3CDTF">2026-08-23T04:48:46Z</dcterms:created>
  <dcterms:modified xsi:type="dcterms:W3CDTF">2026-08-23T05:16:50Z</dcterms:modified>
</cp:coreProperties>
</file>