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481" r:id="rId2"/>
    <p:sldId id="261" r:id="rId3"/>
    <p:sldId id="473" r:id="rId4"/>
    <p:sldId id="297" r:id="rId5"/>
    <p:sldId id="298" r:id="rId6"/>
    <p:sldId id="266" r:id="rId7"/>
    <p:sldId id="300" r:id="rId8"/>
    <p:sldId id="267" r:id="rId9"/>
    <p:sldId id="482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96B12-0280-49C5-B843-5257B7880E2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42B54-FDB2-45AB-985D-A5BB6E50EF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29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74CE4-FBD8-4481-AEFB-CA53E599A745}" type="slidenum">
              <a:rPr kumimoji="0" lang="en-US" altLang="ja-JP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長方形 18"/>
          <p:cNvSpPr/>
          <p:nvPr/>
        </p:nvSpPr>
        <p:spPr>
          <a:xfrm>
            <a:off x="1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長方形 22"/>
          <p:cNvSpPr/>
          <p:nvPr/>
        </p:nvSpPr>
        <p:spPr>
          <a:xfrm flipV="1">
            <a:off x="7213578" y="3810003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長方形 23"/>
          <p:cNvSpPr/>
          <p:nvPr/>
        </p:nvSpPr>
        <p:spPr>
          <a:xfrm flipV="1">
            <a:off x="7213602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長方形 24"/>
          <p:cNvSpPr/>
          <p:nvPr/>
        </p:nvSpPr>
        <p:spPr>
          <a:xfrm flipV="1">
            <a:off x="7213602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長方形 25"/>
          <p:cNvSpPr/>
          <p:nvPr/>
        </p:nvSpPr>
        <p:spPr>
          <a:xfrm flipV="1">
            <a:off x="7213601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長方形 26"/>
          <p:cNvSpPr/>
          <p:nvPr/>
        </p:nvSpPr>
        <p:spPr>
          <a:xfrm flipV="1">
            <a:off x="7213601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30" name="角丸四角形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31" name="角丸四角形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/>
          <p:cNvSpPr/>
          <p:nvPr/>
        </p:nvSpPr>
        <p:spPr>
          <a:xfrm>
            <a:off x="2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長方形 9"/>
          <p:cNvSpPr/>
          <p:nvPr/>
        </p:nvSpPr>
        <p:spPr>
          <a:xfrm>
            <a:off x="1" y="3675530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長方形 10"/>
          <p:cNvSpPr/>
          <p:nvPr/>
        </p:nvSpPr>
        <p:spPr>
          <a:xfrm flipV="1">
            <a:off x="8552069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609600" y="2389011"/>
            <a:ext cx="11277600" cy="1470025"/>
          </a:xfrm>
        </p:spPr>
        <p:txBody>
          <a:bodyPr rtlCol="0" anchor="b"/>
          <a:lstStyle>
            <a:lvl1pPr>
              <a:defRPr sz="4399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3989" indent="0" algn="l">
              <a:buNone/>
              <a:defRPr sz="2399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063" indent="0" algn="ctr">
              <a:buNone/>
            </a:lvl2pPr>
            <a:lvl3pPr marL="914126" indent="0" algn="ctr">
              <a:buNone/>
            </a:lvl3pPr>
            <a:lvl4pPr marL="1371189" indent="0" algn="ctr">
              <a:buNone/>
            </a:lvl4pPr>
            <a:lvl5pPr marL="1828251" indent="0" algn="ctr">
              <a:buNone/>
            </a:lvl5pPr>
            <a:lvl6pPr marL="2285314" indent="0" algn="ctr">
              <a:buNone/>
            </a:lvl6pPr>
            <a:lvl7pPr marL="2742377" indent="0" algn="ctr">
              <a:buNone/>
            </a:lvl7pPr>
            <a:lvl8pPr marL="3199440" indent="0" algn="ctr">
              <a:buNone/>
            </a:lvl8pPr>
            <a:lvl9pPr marL="3656503" indent="0" algn="ctr">
              <a:buNone/>
            </a:lvl9pPr>
          </a:lstStyle>
          <a:p>
            <a:pPr rtl="0"/>
            <a:r>
              <a:rPr lang="ja-JP" altLang="en-US" noProof="0"/>
              <a:t>マスター サブタイトルの書式設定</a:t>
            </a:r>
            <a:endParaRPr lang="ja-JP" altLang="en-US" noProof="0" dirty="0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フッターを追加</a:t>
            </a:r>
            <a:endParaRPr lang="ja-JP" altLang="en-US" dirty="0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9043831" y="4206240"/>
            <a:ext cx="13320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BB3707E-853B-4B65-A117-62F1A610BAA1}" type="datetime4">
              <a:rPr lang="ja-JP" altLang="en-US" smtClean="0"/>
              <a:pPr/>
              <a:t>2026年8月20日</a:t>
            </a:fld>
            <a:endParaRPr lang="en-US" dirty="0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11093452" y="1136"/>
            <a:ext cx="996949" cy="365760"/>
          </a:xfrm>
        </p:spPr>
        <p:txBody>
          <a:bodyPr rtlCol="0"/>
          <a:lstStyle>
            <a:lvl1pPr algn="r">
              <a:defRPr sz="1799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401CF334-2D5C-4859-84A6-CA7E6E43FAEB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694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 eaLnBrk="1" latinLnBrk="0" hangingPunct="1"/>
            <a:r>
              <a:rPr lang="ja-JP" altLang="en-US" noProof="0" dirty="0"/>
              <a:t>マスター テキストのスタイルを編集する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320B09-6CF2-4326-937A-13A4A40B8562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64722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 hasCustomPrompt="1"/>
          </p:nvPr>
        </p:nvSpPr>
        <p:spPr>
          <a:xfrm>
            <a:off x="9042401" y="1143000"/>
            <a:ext cx="2540000" cy="54483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ja-JP" altLang="en-US" noProof="0" dirty="0"/>
              <a:t>マスター タイトルのスタイルを編集する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5pPr>
              <a:defRPr/>
            </a:lvl5pPr>
          </a:lstStyle>
          <a:p>
            <a:pPr lvl="0" rtl="0" eaLnBrk="1" latinLnBrk="0" hangingPunct="1"/>
            <a:r>
              <a:rPr lang="ja-JP" altLang="en-US" noProof="0" dirty="0"/>
              <a:t>クリックしてマスター テキストのスタイルを編集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F68CBD-E5D7-4F98-BE5C-5D00E9A14CB9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29374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とコンテンツ ">
    <p:bg>
      <p:bgPr>
        <a:solidFill>
          <a:schemeClr val="bg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9FBA462-7E60-BA4E-9A1E-3B5E69DAC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lt"/>
              </a:defRPr>
            </a:lvl1pPr>
          </a:lstStyle>
          <a:p>
            <a:fld id="{A2C8279F-4F17-4988-81F9-6030F363FD13}" type="datetime1">
              <a:rPr lang="ja-JP" altLang="en-US" smtClean="0"/>
              <a:t>2026/8/20</a:t>
            </a:fld>
            <a:endParaRPr 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18A28A8-5C75-FC4B-9A28-8F343DF4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FD5A6F-AE17-4E4C-9567-DB3B02853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lt"/>
              </a:defRPr>
            </a:lvl1pPr>
          </a:lstStyle>
          <a:p>
            <a:fld id="{6F705D35-D126-3B47-A82C-2A13EA9E0A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長方形 4">
            <a:extLst>
              <a:ext uri="{FF2B5EF4-FFF2-40B4-BE49-F238E27FC236}">
                <a16:creationId xmlns:a16="http://schemas.microsoft.com/office/drawing/2014/main" id="{F9B59AC0-ACCA-0548-A037-BC61068B8FE2}"/>
              </a:ext>
            </a:extLst>
          </p:cNvPr>
          <p:cNvSpPr/>
          <p:nvPr userDrawn="1"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latin typeface="+mj-lt"/>
            </a:endParaRPr>
          </a:p>
        </p:txBody>
      </p:sp>
      <p:sp>
        <p:nvSpPr>
          <p:cNvPr id="6" name="長方形 5">
            <a:extLst>
              <a:ext uri="{FF2B5EF4-FFF2-40B4-BE49-F238E27FC236}">
                <a16:creationId xmlns:a16="http://schemas.microsoft.com/office/drawing/2014/main" id="{2A57C152-0331-B74F-81FE-04A927A72C7B}"/>
              </a:ext>
            </a:extLst>
          </p:cNvPr>
          <p:cNvSpPr/>
          <p:nvPr userDrawn="1"/>
        </p:nvSpPr>
        <p:spPr>
          <a:xfrm>
            <a:off x="350520" y="279792"/>
            <a:ext cx="11475720" cy="9863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pPr rtl="0"/>
            <a:endParaRPr lang="en-US" sz="2400" b="1" noProof="0" dirty="0">
              <a:latin typeface="+mj-lt"/>
              <a:ea typeface="Meiryo" panose="020B0604030504040204" pitchFamily="34" charset="-128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5FDDD9A4-1691-5D47-9605-21650E221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83440"/>
            <a:ext cx="10904438" cy="583800"/>
          </a:xfrm>
          <a:prstGeom prst="rect">
            <a:avLst/>
          </a:prstGeom>
        </p:spPr>
        <p:txBody>
          <a:bodyPr lIns="91440" rIns="91440" rtlCol="0">
            <a:noAutofit/>
          </a:bodyPr>
          <a:lstStyle>
            <a:lvl1pPr>
              <a:defRPr sz="2400" b="1" i="0" spc="150" baseline="0">
                <a:solidFill>
                  <a:schemeClr val="tx1"/>
                </a:solidFill>
                <a:latin typeface="+mj-lt"/>
                <a:ea typeface="Meiryo UI" panose="020B0604030504040204" pitchFamily="34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" noProof="0"/>
          </a:p>
        </p:txBody>
      </p:sp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A6B69B4E-3A48-4F14-8C09-ECC8E58C73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9763" y="1470025"/>
            <a:ext cx="10904088" cy="4706938"/>
          </a:xfrm>
        </p:spPr>
        <p:txBody>
          <a:bodyPr rtlCol="0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" noProof="0"/>
          </a:p>
        </p:txBody>
      </p:sp>
    </p:spTree>
    <p:extLst>
      <p:ext uri="{BB962C8B-B14F-4D97-AF65-F5344CB8AC3E}">
        <p14:creationId xmlns:p14="http://schemas.microsoft.com/office/powerpoint/2010/main" val="77085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DB356C-535D-4BB7-9CFC-A7CAEDEECC4C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4149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1968324"/>
            <a:ext cx="10363200" cy="1362075"/>
          </a:xfrm>
        </p:spPr>
        <p:txBody>
          <a:bodyPr rtlCol="0" anchor="b">
            <a:noAutofit/>
          </a:bodyPr>
          <a:lstStyle>
            <a:lvl1pPr algn="l">
              <a:buNone/>
              <a:defRPr sz="4299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kumimoji="0" lang="ja-JP" altLang="en-US" noProof="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06" indent="0">
              <a:buNone/>
              <a:defRPr sz="2099" b="0">
                <a:solidFill>
                  <a:schemeClr val="tx2"/>
                </a:solidFill>
              </a:defRPr>
            </a:lvl1pPr>
            <a:lvl2pPr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732BA4-9E34-474C-8663-BC16DBE61C00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02692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2249427"/>
            <a:ext cx="5384800" cy="4341875"/>
          </a:xfrm>
        </p:spPr>
        <p:txBody>
          <a:bodyPr rtlCol="0"/>
          <a:lstStyle>
            <a:lvl1pPr>
              <a:defRPr sz="1999"/>
            </a:lvl1pPr>
            <a:lvl2pPr>
              <a:defRPr sz="1899"/>
            </a:lvl2pPr>
            <a:lvl3pPr>
              <a:defRPr sz="1799"/>
            </a:lvl3pPr>
            <a:lvl4pPr>
              <a:defRPr sz="1799"/>
            </a:lvl4pPr>
            <a:lvl5pPr>
              <a:defRPr sz="1799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2249427"/>
            <a:ext cx="5384800" cy="4341875"/>
          </a:xfrm>
        </p:spPr>
        <p:txBody>
          <a:bodyPr rtlCol="0"/>
          <a:lstStyle>
            <a:lvl1pPr>
              <a:defRPr sz="1999"/>
            </a:lvl1pPr>
            <a:lvl2pPr>
              <a:defRPr sz="1899"/>
            </a:lvl2pPr>
            <a:lvl3pPr>
              <a:defRPr sz="1799"/>
            </a:lvl3pPr>
            <a:lvl4pPr>
              <a:defRPr sz="1799"/>
            </a:lvl4pPr>
            <a:lvl5pPr>
              <a:defRPr sz="1799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3672B-0866-499D-9799-BCED51AE6581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68757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>
          <p15:clr>
            <a:srgbClr val="FBAE40"/>
          </p15:clr>
        </p15:guide>
        <p15:guide id="1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8001" y="1143000"/>
            <a:ext cx="11176000" cy="1069848"/>
          </a:xfrm>
        </p:spPr>
        <p:txBody>
          <a:bodyPr rtlCol="0" anchor="ctr"/>
          <a:lstStyle>
            <a:lvl1pPr>
              <a:defRPr sz="3999" b="0" i="0" cap="none" baseline="0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8001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06" indent="0">
              <a:buNone/>
              <a:defRPr sz="1899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1999" b="1"/>
            </a:lvl2pPr>
            <a:lvl3pPr>
              <a:buNone/>
              <a:defRPr sz="1799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508001" y="2708519"/>
            <a:ext cx="5388864" cy="3886200"/>
          </a:xfrm>
        </p:spPr>
        <p:txBody>
          <a:bodyPr rtlCol="0"/>
          <a:lstStyle>
            <a:lvl1pPr>
              <a:defRPr sz="19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6294969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06" indent="0">
              <a:buNone/>
              <a:defRPr sz="1899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1999" b="1"/>
            </a:lvl2pPr>
            <a:lvl3pPr>
              <a:buNone/>
              <a:defRPr sz="1799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19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28" name="フッター プレースホルダー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26" name="日付プレースホルダー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A616DE-C4E3-4CA4-892C-86B3F7D2C135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68400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1" cy="1069848"/>
          </a:xfrm>
        </p:spPr>
        <p:txBody>
          <a:bodyPr rtlCol="0" anchor="ctr"/>
          <a:lstStyle>
            <a:lvl1pPr>
              <a:defRPr sz="3999">
                <a:solidFill>
                  <a:schemeClr val="tx2"/>
                </a:solidFill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332000" cy="457200"/>
          </a:xfrm>
        </p:spPr>
        <p:txBody>
          <a:bodyPr rtlCol="0"/>
          <a:lstStyle/>
          <a:p>
            <a:pPr rtl="0"/>
            <a:fld id="{B00D6D32-5C27-4A01-9DEE-67791C72B783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10899649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13811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1A6501-09F0-4636-B3BC-1077EB0C98F2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08542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>
              <a:buNone/>
              <a:defRPr sz="1799" b="1"/>
            </a:lvl1pPr>
          </a:lstStyle>
          <a:p>
            <a:pPr rtl="0"/>
            <a:r>
              <a:rPr lang="ja-JP" altLang="en-US" noProof="0" dirty="0"/>
              <a:t>マスター タイトルのスタイルを編集する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203200" y="776289"/>
            <a:ext cx="6803136" cy="5805083"/>
          </a:xfrm>
        </p:spPr>
        <p:txBody>
          <a:bodyPr rtlCol="0"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  <a:p>
            <a:pPr lvl="1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 eaLnBrk="1" latinLnBrk="0" hangingPunct="1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kumimoji="0" lang="ja-JP" altLang="en-US" noProof="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7137995" y="2010729"/>
            <a:ext cx="4511040" cy="4580573"/>
          </a:xfrm>
        </p:spPr>
        <p:txBody>
          <a:bodyPr rtlCol="0"/>
          <a:lstStyle>
            <a:lvl1pPr marL="9141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A61748-4F73-4F04-BA61-F8ECF902D098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08794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キャプション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53913" y="1109162"/>
            <a:ext cx="782404" cy="4681637"/>
          </a:xfrm>
        </p:spPr>
        <p:txBody>
          <a:bodyPr vert="vert270" lIns="45720" tIns="0" rIns="45720" rtlCol="0" anchor="t"/>
          <a:lstStyle>
            <a:lvl1pPr algn="ctr">
              <a:buNone/>
              <a:defRPr sz="1999" b="1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図プレースホルダー 2" descr="画像を追加する空のプレースホルダー。プレースホルダーをクリックし、追加する画像を選択します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1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>
              <a:buNone/>
              <a:defRPr sz="3199"/>
            </a:lvl1pPr>
          </a:lstStyle>
          <a:p>
            <a:pPr rtl="0"/>
            <a:r>
              <a:rPr lang="ja-JP" altLang="en-US" noProof="0"/>
              <a:t>アイコンをクリックして図を追加</a:t>
            </a:r>
            <a:endParaRPr kumimoji="0"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117924" y="3274311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rtl="0" eaLnBrk="1" latinLnBrk="0" hangingPunct="1"/>
            <a:r>
              <a:rPr lang="ja-JP" altLang="en-US" noProof="0"/>
              <a:t>マスター テキストの書式設定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FB638E-CAFB-437A-BBE6-43474294FAC9}" type="datetime4">
              <a:rPr lang="ja-JP" altLang="en-US" smtClean="0"/>
              <a:t>2026年8月20日</a:t>
            </a:fld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79649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長方形 27"/>
          <p:cNvSpPr/>
          <p:nvPr/>
        </p:nvSpPr>
        <p:spPr>
          <a:xfrm>
            <a:off x="2" y="366821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長方形 28"/>
          <p:cNvSpPr/>
          <p:nvPr/>
        </p:nvSpPr>
        <p:spPr>
          <a:xfrm>
            <a:off x="1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長方形 29"/>
          <p:cNvSpPr/>
          <p:nvPr/>
        </p:nvSpPr>
        <p:spPr>
          <a:xfrm>
            <a:off x="1" y="308279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長方形 30"/>
          <p:cNvSpPr/>
          <p:nvPr/>
        </p:nvSpPr>
        <p:spPr>
          <a:xfrm flipV="1">
            <a:off x="7213578" y="360249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長方形 31"/>
          <p:cNvSpPr/>
          <p:nvPr/>
        </p:nvSpPr>
        <p:spPr>
          <a:xfrm flipV="1">
            <a:off x="7213602" y="440115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33" name="角丸四角形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34" name="角丸四角形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長方形 34"/>
          <p:cNvSpPr/>
          <p:nvPr/>
        </p:nvSpPr>
        <p:spPr bwMode="invGray">
          <a:xfrm>
            <a:off x="12113289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長方形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長方形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長方形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長方形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長方形 39"/>
          <p:cNvSpPr/>
          <p:nvPr/>
        </p:nvSpPr>
        <p:spPr bwMode="invGray">
          <a:xfrm>
            <a:off x="11831301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ja-JP" altLang="en-US" sz="1799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1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ja-JP" altLang="en-US" noProof="0" dirty="0"/>
              <a:t>マスター タイトルの書式設定</a:t>
            </a: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1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フッターを追加</a:t>
            </a:r>
            <a:endParaRPr lang="ja-JP" altLang="en-US" dirty="0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8782047" y="612648"/>
            <a:ext cx="1332000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0B380102-1978-4BFA-8B78-9D889846EA96}" type="datetime4">
              <a:rPr lang="ja-JP" altLang="en-US" smtClean="0"/>
              <a:pPr/>
              <a:t>2026年8月20日</a:t>
            </a:fld>
            <a:endParaRPr lang="en-US" dirty="0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10899649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799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401CF334-2D5C-4859-84A6-CA7E6E43FAEB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2869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1" sz="3999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365650" indent="-255955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1" sz="2799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58170" indent="-246814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1" sz="2599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923267" indent="-21939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1" sz="2399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179222" indent="-20110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1" sz="2199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389471" indent="-182825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1" sz="1999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1608861" indent="-182825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1" sz="1799" kern="1200">
          <a:solidFill>
            <a:schemeClr val="tx2"/>
          </a:solidFill>
          <a:latin typeface="+mn-lt"/>
          <a:ea typeface="+mn-ea"/>
          <a:cs typeface="+mn-cs"/>
        </a:defRPr>
      </a:lvl6pPr>
      <a:lvl7pPr marL="1828251" indent="-182825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359" indent="-182825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1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39608" indent="-182825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>
          <p15:clr>
            <a:srgbClr val="F26B43"/>
          </p15:clr>
        </p15:guide>
        <p15:guide id="1" pos="3840">
          <p15:clr>
            <a:srgbClr val="F26B43"/>
          </p15:clr>
        </p15:guide>
        <p15:guide id="2" orient="horz" pos="4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3152" y="1438794"/>
            <a:ext cx="12033504" cy="2209225"/>
          </a:xfrm>
        </p:spPr>
        <p:txBody>
          <a:bodyPr rtlCol="0" anchor="ctr">
            <a:normAutofit/>
          </a:bodyPr>
          <a:lstStyle/>
          <a:p>
            <a:r>
              <a:rPr lang="ja-JP" altLang="en-US" sz="4400" dirty="0">
                <a:latin typeface="Times New Roman" panose="02020603050405020304" pitchFamily="18" charset="0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リーダーシップ徹底講座 第</a:t>
            </a:r>
            <a:r>
              <a:rPr lang="en-US" altLang="ja-JP" sz="4400" dirty="0">
                <a:latin typeface="Times New Roman" panose="02020603050405020304" pitchFamily="18" charset="0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2</a:t>
            </a:r>
            <a:r>
              <a:rPr lang="ja-JP" altLang="en-US" sz="4400" dirty="0">
                <a:latin typeface="Times New Roman" panose="02020603050405020304" pitchFamily="18" charset="0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版</a:t>
            </a:r>
            <a:br>
              <a:rPr lang="en-US" altLang="ja-JP" sz="7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（リーダーとフォロワーの関係性に注目する）</a:t>
            </a:r>
            <a:endParaRPr lang="ja-JP" altLang="en-US" sz="4799" dirty="0">
              <a:latin typeface="Times New Roman" panose="02020603050405020304" pitchFamily="18" charset="0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60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830">
        <p:fade/>
      </p:transition>
    </mc:Choice>
    <mc:Fallback xmlns="">
      <p:transition spd="med" advTm="5883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コンテンツ プレースホルダー 1">
            <a:extLst>
              <a:ext uri="{FF2B5EF4-FFF2-40B4-BE49-F238E27FC236}">
                <a16:creationId xmlns:a16="http://schemas.microsoft.com/office/drawing/2014/main" id="{5340AEE4-8562-722E-8DA9-30C678466B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5448" y="1709056"/>
            <a:ext cx="12036551" cy="4572001"/>
          </a:xfrm>
        </p:spPr>
        <p:txBody>
          <a:bodyPr anchor="t"/>
          <a:lstStyle/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リーダーシップを発揮する以前に必要なのは、リーダーとフォロワーとの間の信頼蓄積。</a:t>
            </a:r>
          </a:p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いくら革新的な提案を持っているリーダーであっても非同調的行動をとれば、それは成就できない。</a:t>
            </a:r>
          </a:p>
          <a:p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キーワードは、同調性と有能性。</a:t>
            </a:r>
          </a:p>
          <a:p>
            <a:endParaRPr lang="ja-JP" altLang="en-US" dirty="0"/>
          </a:p>
        </p:txBody>
      </p:sp>
      <p:sp>
        <p:nvSpPr>
          <p:cNvPr id="3075" name="タイトル 2">
            <a:extLst>
              <a:ext uri="{FF2B5EF4-FFF2-40B4-BE49-F238E27FC236}">
                <a16:creationId xmlns:a16="http://schemas.microsoft.com/office/drawing/2014/main" id="{CCB793BE-6D4E-28CA-D2D3-BD62A9C97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74914"/>
            <a:ext cx="12192000" cy="1034142"/>
          </a:xfrm>
        </p:spPr>
        <p:txBody>
          <a:bodyPr anchor="ctr">
            <a:normAutofit/>
          </a:bodyPr>
          <a:lstStyle/>
          <a:p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特異性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-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信頼（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idiosyncrasy-credit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）理論（ホランダー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,1978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6548">
        <p:fade/>
      </p:transition>
    </mc:Choice>
    <mc:Fallback xmlns="">
      <p:transition spd="med" advTm="96548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913FC53D-F629-B4C3-3B7A-FFD1225FE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95960"/>
            <a:ext cx="10972800" cy="1069848"/>
          </a:xfrm>
        </p:spPr>
        <p:txBody>
          <a:bodyPr/>
          <a:lstStyle/>
          <a:p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信頼蓄積のプロセス</a:t>
            </a:r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06117341-5F69-E9CD-82ED-2698077E505E}"/>
              </a:ext>
            </a:extLst>
          </p:cNvPr>
          <p:cNvSpPr/>
          <p:nvPr/>
        </p:nvSpPr>
        <p:spPr>
          <a:xfrm>
            <a:off x="152400" y="1925320"/>
            <a:ext cx="2600960" cy="150368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組織</a:t>
            </a:r>
            <a:r>
              <a:rPr kumimoji="1" lang="ja-JP" altLang="en-US" sz="2000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の規範に</a:t>
            </a:r>
            <a:endParaRPr kumimoji="1" lang="en-US" altLang="ja-JP" sz="2000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2000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理解を示す</a:t>
            </a:r>
            <a:endParaRPr lang="en-US" altLang="ja-JP" sz="2000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（同調性</a:t>
            </a:r>
            <a:r>
              <a: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）</a:t>
            </a:r>
            <a:endParaRPr kumimoji="1"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EB88F684-D44F-E7BD-542F-02B987E6EB87}"/>
              </a:ext>
            </a:extLst>
          </p:cNvPr>
          <p:cNvSpPr/>
          <p:nvPr/>
        </p:nvSpPr>
        <p:spPr>
          <a:xfrm>
            <a:off x="152400" y="4658360"/>
            <a:ext cx="2600960" cy="150368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組織</a:t>
            </a:r>
            <a:r>
              <a:rPr kumimoji="1"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の目的に</a:t>
            </a:r>
            <a:endParaRPr kumimoji="1" lang="en-US" altLang="ja-JP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貢献する</a:t>
            </a:r>
            <a:endParaRPr lang="en-US" altLang="ja-JP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（有能性）</a:t>
            </a:r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4A6A71E6-5383-47C3-FC25-375F70F21130}"/>
              </a:ext>
            </a:extLst>
          </p:cNvPr>
          <p:cNvSpPr/>
          <p:nvPr/>
        </p:nvSpPr>
        <p:spPr>
          <a:xfrm>
            <a:off x="3116580" y="3312160"/>
            <a:ext cx="2600960" cy="150368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フォロワーの</a:t>
            </a:r>
            <a:endParaRPr kumimoji="1" lang="en-US" altLang="ja-JP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信頼獲得</a:t>
            </a:r>
            <a:endParaRPr kumimoji="1" lang="ja-JP" altLang="en-US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B27E15DB-F0C9-D82C-7E3A-1FFBB10D3CDC}"/>
              </a:ext>
            </a:extLst>
          </p:cNvPr>
          <p:cNvSpPr/>
          <p:nvPr/>
        </p:nvSpPr>
        <p:spPr>
          <a:xfrm>
            <a:off x="6277610" y="3312160"/>
            <a:ext cx="2600960" cy="150368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フォロワーから</a:t>
            </a:r>
            <a:endParaRPr kumimoji="1" lang="en-US" altLang="ja-JP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変革の期待</a:t>
            </a:r>
            <a:endParaRPr kumimoji="1" lang="ja-JP" altLang="en-US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48EE1EA9-276F-9922-1545-8D3925F1221A}"/>
              </a:ext>
            </a:extLst>
          </p:cNvPr>
          <p:cNvSpPr/>
          <p:nvPr/>
        </p:nvSpPr>
        <p:spPr>
          <a:xfrm>
            <a:off x="9438640" y="3312160"/>
            <a:ext cx="2600960" cy="150368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組織を変えるリーダーシップの発揮</a:t>
            </a:r>
            <a:endParaRPr kumimoji="1" lang="en-US" altLang="ja-JP" dirty="0">
              <a:solidFill>
                <a:schemeClr val="tx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E6923DC-BB03-4AEA-B6A1-1CC53DA80002}"/>
              </a:ext>
            </a:extLst>
          </p:cNvPr>
          <p:cNvCxnSpPr>
            <a:cxnSpLocks/>
            <a:stCxn id="16" idx="6"/>
            <a:endCxn id="18" idx="2"/>
          </p:cNvCxnSpPr>
          <p:nvPr/>
        </p:nvCxnSpPr>
        <p:spPr>
          <a:xfrm>
            <a:off x="2753360" y="2677160"/>
            <a:ext cx="363220" cy="138684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9302CB03-E56D-5895-7F17-36A8E047A7DC}"/>
              </a:ext>
            </a:extLst>
          </p:cNvPr>
          <p:cNvCxnSpPr>
            <a:cxnSpLocks/>
            <a:stCxn id="17" idx="6"/>
            <a:endCxn id="18" idx="2"/>
          </p:cNvCxnSpPr>
          <p:nvPr/>
        </p:nvCxnSpPr>
        <p:spPr>
          <a:xfrm flipV="1">
            <a:off x="2753360" y="4064000"/>
            <a:ext cx="363220" cy="13462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6661F35-F03E-4D14-33DC-0F6EF4E86E2F}"/>
              </a:ext>
            </a:extLst>
          </p:cNvPr>
          <p:cNvCxnSpPr>
            <a:stCxn id="18" idx="6"/>
            <a:endCxn id="19" idx="2"/>
          </p:cNvCxnSpPr>
          <p:nvPr/>
        </p:nvCxnSpPr>
        <p:spPr>
          <a:xfrm>
            <a:off x="5717540" y="4064000"/>
            <a:ext cx="56007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98E0996C-9356-ED6B-11B4-D8AFBDA2642C}"/>
              </a:ext>
            </a:extLst>
          </p:cNvPr>
          <p:cNvCxnSpPr>
            <a:cxnSpLocks/>
          </p:cNvCxnSpPr>
          <p:nvPr/>
        </p:nvCxnSpPr>
        <p:spPr>
          <a:xfrm>
            <a:off x="8878570" y="4064000"/>
            <a:ext cx="56007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15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コンテンツ プレースホルダー 1">
            <a:extLst>
              <a:ext uri="{FF2B5EF4-FFF2-40B4-BE49-F238E27FC236}">
                <a16:creationId xmlns:a16="http://schemas.microsoft.com/office/drawing/2014/main" id="{5340AEE4-8562-722E-8DA9-30C678466B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2035629"/>
            <a:ext cx="12191999" cy="4245428"/>
          </a:xfrm>
        </p:spPr>
        <p:txBody>
          <a:bodyPr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ja-JP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in-group</a:t>
            </a:r>
            <a:r>
              <a:rPr lang="ja-JP" altLang="en-US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：リーダーとフォロワーが信頼、尊敬、相互依存で結ばれた成熟した二者間関係</a:t>
            </a:r>
            <a:endParaRPr lang="en-US" altLang="ja-JP" sz="3200" dirty="0">
              <a:latin typeface="Times New Roman" panose="02020603050405020304" pitchFamily="18" charset="0"/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altLang="ja-JP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out-group</a:t>
            </a:r>
            <a:r>
              <a:rPr lang="ja-JP" altLang="en-US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：真逆の二者間関係</a:t>
            </a:r>
            <a:endParaRPr lang="en-US" altLang="ja-JP" sz="3200" dirty="0">
              <a:latin typeface="Times New Roman" panose="02020603050405020304" pitchFamily="18" charset="0"/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</p:txBody>
      </p:sp>
      <p:sp>
        <p:nvSpPr>
          <p:cNvPr id="3075" name="タイトル 2">
            <a:extLst>
              <a:ext uri="{FF2B5EF4-FFF2-40B4-BE49-F238E27FC236}">
                <a16:creationId xmlns:a16="http://schemas.microsoft.com/office/drawing/2014/main" id="{CCB793BE-6D4E-28CA-D2D3-BD62A9C97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64028"/>
            <a:ext cx="12192000" cy="1371601"/>
          </a:xfrm>
        </p:spPr>
        <p:txBody>
          <a:bodyPr anchor="ctr">
            <a:normAutofit/>
          </a:bodyPr>
          <a:lstStyle/>
          <a:p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垂直的二者連鎖モデル 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(VDL: vertical dyad linkage) </a:t>
            </a:r>
            <a:endParaRPr lang="ja-JP" altLang="en-US" sz="2400" dirty="0">
              <a:latin typeface="Times New Roman" panose="02020603050405020304" pitchFamily="18" charset="0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78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7772">
        <p:fade/>
      </p:transition>
    </mc:Choice>
    <mc:Fallback xmlns="">
      <p:transition spd="med" advTm="227772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CEC246-E81D-884B-1100-46DCAC888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511628"/>
            <a:ext cx="10516793" cy="1066800"/>
          </a:xfrm>
        </p:spPr>
        <p:txBody>
          <a:bodyPr anchor="ctr">
            <a:normAutofit/>
          </a:bodyPr>
          <a:lstStyle/>
          <a:p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LMX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（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leader member exchange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）</a:t>
            </a:r>
            <a:endParaRPr kumimoji="1" lang="ja-JP" altLang="en-US" sz="3600" dirty="0">
              <a:latin typeface="Times New Roman" panose="02020603050405020304" pitchFamily="18" charset="0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5400D9-4CB4-5275-A799-8EF418AA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2149059"/>
            <a:ext cx="11887200" cy="4114800"/>
          </a:xfrm>
        </p:spPr>
        <p:txBody>
          <a:bodyPr/>
          <a:lstStyle/>
          <a:p>
            <a:r>
              <a:rPr lang="ja-JP" altLang="ja-JP" sz="2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リーダーとフォロワーとの間の社会的交換の質を意味するとされる。</a:t>
            </a:r>
          </a:p>
          <a:p>
            <a:r>
              <a:rPr lang="ja-JP" altLang="ja-JP" sz="2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構成要素としては、相互的支持、信頼、連帯感、裁量範囲、注意、忠誠という要素が多くの研究で共通して指摘されている。</a:t>
            </a:r>
            <a:endParaRPr lang="en-US" altLang="ja-JP" sz="2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3165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7615">
        <p:fade/>
      </p:transition>
    </mc:Choice>
    <mc:Fallback xmlns="">
      <p:transition spd="med" advTm="197615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2">
            <a:extLst>
              <a:ext uri="{FF2B5EF4-FFF2-40B4-BE49-F238E27FC236}">
                <a16:creationId xmlns:a16="http://schemas.microsoft.com/office/drawing/2014/main" id="{136F912D-7279-3C71-1925-9ED6682823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7457"/>
            <a:ext cx="12144375" cy="1598840"/>
          </a:xfrm>
        </p:spPr>
        <p:txBody>
          <a:bodyPr anchor="ctr">
            <a:normAutofit/>
          </a:bodyPr>
          <a:lstStyle/>
          <a:p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リーダーシップ形成（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leadership making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）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モデル</a:t>
            </a:r>
            <a:b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</a:b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グレン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&amp;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ユールビーン（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1995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）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</a:t>
            </a:r>
            <a:endParaRPr lang="ja-JP" altLang="en-US" sz="3600" dirty="0">
              <a:latin typeface="Times New Roman" panose="02020603050405020304" pitchFamily="18" charset="0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C9B33F7B-8B8F-8837-EC0E-69A1F65E2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16896"/>
              </p:ext>
            </p:extLst>
          </p:nvPr>
        </p:nvGraphicFramePr>
        <p:xfrm>
          <a:off x="-1" y="1936297"/>
          <a:ext cx="12144376" cy="41814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36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6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6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6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544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特徴</a:t>
                      </a: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他人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(stranger)</a:t>
                      </a:r>
                      <a:endParaRPr lang="ja-JP" sz="2400" kern="100" dirty="0">
                        <a:effectLst/>
                        <a:latin typeface="Times New Roman" panose="02020603050405020304" pitchFamily="18" charset="0"/>
                        <a:ea typeface="UD デジタル 教科書体 N-R" panose="020204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知人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(acquaintance)</a:t>
                      </a:r>
                      <a:endParaRPr lang="ja-JP" sz="2400" kern="100" dirty="0">
                        <a:effectLst/>
                        <a:latin typeface="Times New Roman" panose="02020603050405020304" pitchFamily="18" charset="0"/>
                        <a:ea typeface="UD デジタル 教科書体 N-R" panose="020204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成熟したパートナーシップ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(mature partnership)</a:t>
                      </a:r>
                      <a:endParaRPr lang="ja-JP" sz="2400" kern="100" dirty="0">
                        <a:effectLst/>
                        <a:latin typeface="Times New Roman" panose="02020603050405020304" pitchFamily="18" charset="0"/>
                        <a:ea typeface="UD デジタル 教科書体 N-R" panose="02020400000000000000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1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関係構築の局面</a:t>
                      </a: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役割発見</a:t>
                      </a: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役割形成</a:t>
                      </a: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役割実行</a:t>
                      </a: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1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相互関係のタイプ</a:t>
                      </a: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金銭的関係</a:t>
                      </a: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混合的関係</a:t>
                      </a: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人間的関係</a:t>
                      </a: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6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リーダーとフォロワーの社会的交換</a:t>
                      </a: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低い</a:t>
                      </a: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中程度</a:t>
                      </a: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高い</a:t>
                      </a:r>
                    </a:p>
                  </a:txBody>
                  <a:tcPr marL="68583" marR="6858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44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リーダーシップの</a:t>
                      </a:r>
                      <a:endParaRPr lang="en-US" altLang="ja-JP" sz="2400" kern="100" dirty="0">
                        <a:effectLst/>
                        <a:latin typeface="Times New Roman" panose="02020603050405020304" pitchFamily="18" charset="0"/>
                        <a:ea typeface="UD デジタル 教科書体 N-R" panose="02020400000000000000" pitchFamily="17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タイプ</a:t>
                      </a: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行動的管理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Times New Roman" panose="02020603050405020304" pitchFamily="18" charset="0"/>
                        <a:ea typeface="UD デジタル 教科書体 N-R" panose="02020400000000000000" pitchFamily="17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自己利益</a:t>
                      </a: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→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Times New Roman" panose="02020603050405020304" pitchFamily="18" charset="0"/>
                        <a:ea typeface="UD デジタル 教科書体 N-R" panose="02020400000000000000" pitchFamily="17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→</a:t>
                      </a: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相互支持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400" kern="100" dirty="0">
                        <a:effectLst/>
                        <a:latin typeface="Times New Roman" panose="02020603050405020304" pitchFamily="18" charset="0"/>
                        <a:ea typeface="UD デジタル 教科書体 N-R" panose="02020400000000000000" pitchFamily="17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  <a:latin typeface="Times New Roman" panose="02020603050405020304" pitchFamily="18" charset="0"/>
                          <a:ea typeface="UD デジタル 教科書体 N-R" panose="02020400000000000000" pitchFamily="17" charset="-128"/>
                          <a:cs typeface="Times New Roman" panose="02020603050405020304" pitchFamily="18" charset="0"/>
                        </a:rPr>
                        <a:t>チームの利益</a:t>
                      </a:r>
                    </a:p>
                  </a:txBody>
                  <a:tcPr marL="68583" marR="6858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1891">
        <p:fade/>
      </p:transition>
    </mc:Choice>
    <mc:Fallback xmlns="">
      <p:transition spd="med" advTm="171891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92ADC16C-950D-2145-8BCF-E0CA95C93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ja-JP" altLang="en-US" sz="3600" b="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質の高い</a:t>
            </a:r>
            <a:r>
              <a:rPr kumimoji="1" lang="en-US" altLang="ja-JP" sz="3600" b="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LMX</a:t>
            </a:r>
            <a:r>
              <a:rPr kumimoji="1" lang="ja-JP" altLang="en-US" sz="3600" b="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からもたらされるもの</a:t>
            </a:r>
            <a:endParaRPr lang="ja-JP" altLang="en-US" sz="36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12AB5F1-414F-522E-97B3-BF936E0FA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課題パフォーマンス</a:t>
            </a:r>
            <a:endParaRPr lang="en-US" altLang="ja-JP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シチズンシップ・パフォーマンスとは正の関連</a:t>
            </a:r>
            <a:endParaRPr lang="en-US" altLang="ja-JP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32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非生産的パフォーマンスとは負の関連</a:t>
            </a:r>
            <a:endParaRPr lang="en-US" altLang="ja-JP" sz="32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8092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810">
        <p:fade/>
      </p:transition>
    </mc:Choice>
    <mc:Fallback xmlns="">
      <p:transition spd="med" advTm="5881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963497BD-423A-8BBB-7F61-FD4B25417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35628"/>
            <a:ext cx="12192000" cy="3971471"/>
          </a:xfrm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信頼関係の構築</a:t>
            </a:r>
            <a:endParaRPr lang="en-US" altLang="ja-JP" sz="3200" dirty="0">
              <a:latin typeface="Times New Roman" panose="02020603050405020304" pitchFamily="18" charset="0"/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ja-JP" altLang="en-US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職務満足感の生成</a:t>
            </a:r>
            <a:endParaRPr lang="en-US" altLang="ja-JP" sz="3200" dirty="0">
              <a:latin typeface="Times New Roman" panose="02020603050405020304" pitchFamily="18" charset="0"/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ja-JP" altLang="en-US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モチベーションの向上</a:t>
            </a:r>
            <a:endParaRPr lang="en-US" altLang="ja-JP" sz="3200" dirty="0">
              <a:latin typeface="Times New Roman" panose="02020603050405020304" pitchFamily="18" charset="0"/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ja-JP" altLang="en-US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エンパワーメント</a:t>
            </a:r>
            <a:r>
              <a:rPr lang="en-US" altLang="ja-JP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(</a:t>
            </a:r>
            <a:r>
              <a:rPr lang="ja-JP" altLang="en-US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心的充実</a:t>
            </a:r>
            <a:r>
              <a:rPr lang="en-US" altLang="ja-JP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)</a:t>
            </a:r>
            <a:r>
              <a:rPr lang="ja-JP" altLang="en-US" sz="3200" dirty="0">
                <a:latin typeface="Times New Roman" panose="02020603050405020304" pitchFamily="18" charset="0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の増加</a:t>
            </a:r>
            <a:endParaRPr lang="en-US" altLang="ja-JP" sz="3200" dirty="0">
              <a:latin typeface="Times New Roman" panose="02020603050405020304" pitchFamily="18" charset="0"/>
              <a:ea typeface="UD デジタル 教科書体 N-R" panose="02020400000000000000" pitchFamily="17" charset="-128"/>
              <a:cs typeface="Times New Roman" panose="02020603050405020304" pitchFamily="18" charset="0"/>
            </a:endParaRPr>
          </a:p>
          <a:p>
            <a:pPr marL="125412" indent="0" fontAlgn="auto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en-US" altLang="ja-JP" dirty="0"/>
          </a:p>
        </p:txBody>
      </p:sp>
      <p:sp>
        <p:nvSpPr>
          <p:cNvPr id="11267" name="タイトル 2">
            <a:extLst>
              <a:ext uri="{FF2B5EF4-FFF2-40B4-BE49-F238E27FC236}">
                <a16:creationId xmlns:a16="http://schemas.microsoft.com/office/drawing/2014/main" id="{A7AA73F5-B5A3-1F70-4D49-DF0931C903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17990"/>
            <a:ext cx="12192000" cy="1417638"/>
          </a:xfrm>
        </p:spPr>
        <p:txBody>
          <a:bodyPr anchor="ctr">
            <a:normAutofit/>
          </a:bodyPr>
          <a:lstStyle/>
          <a:p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なぜ、質の高い</a:t>
            </a:r>
            <a:r>
              <a:rPr lang="en-US" altLang="ja-JP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LMX</a:t>
            </a:r>
            <a:r>
              <a:rPr lang="ja-JP" altLang="en-US" sz="3600" dirty="0">
                <a:latin typeface="Times New Roman" panose="02020603050405020304" pitchFamily="18" charset="0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が効果をもたらすのか？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327">
        <p:fade/>
      </p:transition>
    </mc:Choice>
    <mc:Fallback xmlns="">
      <p:transition spd="med" advTm="58327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F797A0-E61B-6C7A-B3B6-70875AF5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参考文献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7F0B5E-C200-6E7D-5261-95C1BDC63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695" indent="0">
              <a:buNone/>
            </a:pPr>
            <a:r>
              <a:rPr lang="es-E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Dansereau, F., Graen, G.B. &amp; Haga.W.</a:t>
            </a: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s-E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1975</a:t>
            </a: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s-E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 Vertical Dyad Linkage Approach to Leadership in Formal Organizations,” </a:t>
            </a: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en-US" altLang="ja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695" indent="0">
              <a:buNone/>
            </a:pPr>
            <a:r>
              <a:rPr lang="ja-JP" alt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 Behavior and Human Performance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13:46-78.</a:t>
            </a:r>
          </a:p>
          <a:p>
            <a:pPr marL="109695" indent="0">
              <a:buNone/>
            </a:pPr>
            <a:r>
              <a:rPr lang="es-E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Graen, G. B. &amp; Uhl-Bien, M.</a:t>
            </a: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s-E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1995</a:t>
            </a: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s-E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“Relationship-Based Approach to Leadership: Development of Leader-Member Exchange </a:t>
            </a:r>
          </a:p>
          <a:p>
            <a:pPr marL="109695" indent="0">
              <a:buNone/>
            </a:pP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（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LMX</a:t>
            </a: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Theory of Leadership Over 25 Years: Applying A Multi-Level Multi-Domain Perspective,” </a:t>
            </a:r>
            <a:r>
              <a:rPr lang="en-US" altLang="ja-JP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Leadership Quarterly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09695" indent="0">
              <a:buNone/>
            </a:pP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6:219-247.</a:t>
            </a:r>
            <a:endParaRPr lang="ja-JP" altLang="ja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695" indent="0">
              <a:buNone/>
            </a:pP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Hollander, E.P. (1978). </a:t>
            </a:r>
            <a:r>
              <a:rPr lang="en-US" altLang="ja-JP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Leadership Dynamics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New York: Free Press.</a:t>
            </a:r>
          </a:p>
          <a:p>
            <a:pPr marL="109695" indent="0">
              <a:buNone/>
            </a:pPr>
            <a:r>
              <a:rPr lang="es-E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Scandura, T.A.,Graen, G.B. &amp; Novak, M.A. (1986).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“When Managers Decide not to Decide Autocratically: An Investigation of </a:t>
            </a:r>
          </a:p>
          <a:p>
            <a:pPr marL="109695" indent="0">
              <a:buNone/>
            </a:pP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Leader-Member Exchange and Decision Influence,” </a:t>
            </a:r>
            <a:r>
              <a:rPr lang="en-US" altLang="ja-JP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Applied Psychology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ja-JP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71: 579-584.</a:t>
            </a:r>
            <a:endParaRPr lang="ja-JP" altLang="ja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695" indent="0">
              <a:buNone/>
            </a:pPr>
            <a:endParaRPr lang="ja-JP" altLang="ja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695" indent="0">
              <a:buNone/>
            </a:pPr>
            <a:endParaRPr lang="ja-JP" altLang="ja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550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トレーニング プレゼンテーション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225307_TF03460604" id="{D290B4EA-BA3A-4A82-A6D0-88516EBF381F}" vid="{9197CDAD-B7F4-4E56-B992-C7243950EE17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496</Words>
  <Application>Microsoft Office PowerPoint</Application>
  <PresentationFormat>ワイド画面</PresentationFormat>
  <Paragraphs>71</Paragraphs>
  <Slides>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21" baseType="lpstr">
      <vt:lpstr>Meiryo UI</vt:lpstr>
      <vt:lpstr>UD デジタル 教科書体 N-B</vt:lpstr>
      <vt:lpstr>UD デジタル 教科書体 NK-B</vt:lpstr>
      <vt:lpstr>UD デジタル 教科書体 N-R</vt:lpstr>
      <vt:lpstr>游ゴシック</vt:lpstr>
      <vt:lpstr>Arial</vt:lpstr>
      <vt:lpstr>Calibri</vt:lpstr>
      <vt:lpstr>Georgia</vt:lpstr>
      <vt:lpstr>Times New Roman</vt:lpstr>
      <vt:lpstr>Wingdings 2</vt:lpstr>
      <vt:lpstr>Wingdings 3</vt:lpstr>
      <vt:lpstr>トレーニング プレゼンテーション</vt:lpstr>
      <vt:lpstr>リーダーシップ徹底講座 第2版 （リーダーとフォロワーの関係性に注目する）</vt:lpstr>
      <vt:lpstr>特異性-信頼（idiosyncrasy-credit）理論（ホランダー,1978）</vt:lpstr>
      <vt:lpstr>信頼蓄積のプロセス</vt:lpstr>
      <vt:lpstr>垂直的二者連鎖モデル (VDL: vertical dyad linkage) </vt:lpstr>
      <vt:lpstr>LMX（leader member exchange）</vt:lpstr>
      <vt:lpstr>リーダーシップ形成（leadership making） モデル  グレン&amp;ユールビーン（1995） </vt:lpstr>
      <vt:lpstr>質の高いLMXからもたらされるもの</vt:lpstr>
      <vt:lpstr>なぜ、質の高いLMXが効果をもたらすのか？</vt:lpstr>
      <vt:lpstr>参考文献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yoshio-ono</dc:creator>
  <cp:lastModifiedBy>yoshio-ono</cp:lastModifiedBy>
  <cp:revision>1</cp:revision>
  <dcterms:created xsi:type="dcterms:W3CDTF">2026-08-20T02:29:29Z</dcterms:created>
  <dcterms:modified xsi:type="dcterms:W3CDTF">2026-08-20T02:45:29Z</dcterms:modified>
</cp:coreProperties>
</file>