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481" r:id="rId2"/>
    <p:sldId id="278" r:id="rId3"/>
    <p:sldId id="259" r:id="rId4"/>
    <p:sldId id="472" r:id="rId5"/>
    <p:sldId id="260" r:id="rId6"/>
    <p:sldId id="261" r:id="rId7"/>
    <p:sldId id="467" r:id="rId8"/>
    <p:sldId id="262" r:id="rId9"/>
    <p:sldId id="263" r:id="rId10"/>
    <p:sldId id="268" r:id="rId11"/>
    <p:sldId id="269" r:id="rId12"/>
    <p:sldId id="270" r:id="rId13"/>
    <p:sldId id="466" r:id="rId14"/>
    <p:sldId id="264" r:id="rId15"/>
    <p:sldId id="474" r:id="rId16"/>
    <p:sldId id="265" r:id="rId17"/>
    <p:sldId id="469" r:id="rId18"/>
    <p:sldId id="471" r:id="rId19"/>
    <p:sldId id="470" r:id="rId20"/>
    <p:sldId id="482" r:id="rId2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63BCF-3619-465B-B261-475BE52E7823}" type="datetimeFigureOut">
              <a:rPr kumimoji="1" lang="ja-JP" altLang="en-US" smtClean="0"/>
              <a:t>2026/8/20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344F3D-7D1E-4A3D-923D-299BCFDF988D}" type="slidenum">
              <a:rPr kumimoji="1" lang="ja-JP" altLang="en-US" smtClean="0"/>
              <a:t>‹#›</a:t>
            </a:fld>
            <a:endParaRPr kumimoji="1" lang="ja-JP" altLang="en-US"/>
          </a:p>
        </p:txBody>
      </p:sp>
    </p:spTree>
    <p:extLst>
      <p:ext uri="{BB962C8B-B14F-4D97-AF65-F5344CB8AC3E}">
        <p14:creationId xmlns:p14="http://schemas.microsoft.com/office/powerpoint/2010/main" val="3125602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2026年8月20日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86857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2026年8月20日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43452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2026年8月20日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0261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2026/8/20</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205411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2026年8月20日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2295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2026年8月20日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4616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2026年8月20日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4856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2026年8月20日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77213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2026年8月20日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48708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2026年8月20日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5195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2026年8月20日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92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2026年8月20日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1672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2026年8月20日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4229167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3600" dirty="0">
                <a:latin typeface="UD デジタル 教科書体 N-B" panose="02020700000000000000" pitchFamily="17" charset="-128"/>
                <a:ea typeface="UD デジタル 教科書体 N-B" panose="02020700000000000000" pitchFamily="17" charset="-128"/>
              </a:rPr>
              <a:t>（組織文化の創造と変革をもたらすリーダーシップ）</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9C64EF-1738-1769-9DDF-00E61B495E94}"/>
              </a:ext>
            </a:extLst>
          </p:cNvPr>
          <p:cNvSpPr>
            <a:spLocks noGrp="1"/>
          </p:cNvSpPr>
          <p:nvPr>
            <p:ph type="title"/>
          </p:nvPr>
        </p:nvSpPr>
        <p:spPr>
          <a:xfrm>
            <a:off x="0" y="626917"/>
            <a:ext cx="12192000" cy="1273629"/>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組織文化はどのようにして創り出されるのか</a:t>
            </a:r>
            <a:endParaRPr kumimoji="1" lang="ja-JP" altLang="en-US" sz="40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14571909-2F30-76DC-D2B1-C050D15EBB9C}"/>
              </a:ext>
            </a:extLst>
          </p:cNvPr>
          <p:cNvSpPr>
            <a:spLocks noGrp="1"/>
          </p:cNvSpPr>
          <p:nvPr>
            <p:ph idx="1"/>
          </p:nvPr>
        </p:nvSpPr>
        <p:spPr>
          <a:xfrm>
            <a:off x="0" y="1984664"/>
            <a:ext cx="12192000" cy="4873336"/>
          </a:xfrm>
        </p:spPr>
        <p:txBody>
          <a:bodyPr>
            <a:normAutofit/>
          </a:bodyPr>
          <a:lstStyle/>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創業者の最も重要な役割である。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成功すれば、創業者の抱く諸前提は共有された前提になる。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新しいメンバーは、既存の文化に社会化されていく（なじんでいく）。</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成長し分化していくと、新しい集団は新しい諸前提を追加し、その諸前提によって、やがて下位文化が生まれてくる。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新しい環境要因が現れると、集団は適応して新しい前提を学習せざると得なくなる。それができないと、集団は壊滅して、全体としての文化も崩壊してしまう。</a:t>
            </a: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新しい文化要素が、新しいリーダーによって持ち込まれる。ときには、これまでと違う諸前提を抱く新しいメンバーによって、それが持ち込まれることもある。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組織文化は、基本的パラダイムとなるコア</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中核）要素と、変化・進化しやすい周辺要素へと進化していく。</a:t>
            </a:r>
          </a:p>
          <a:p>
            <a:endParaRPr kumimoji="1" lang="ja-JP" altLang="en-US" dirty="0"/>
          </a:p>
        </p:txBody>
      </p:sp>
    </p:spTree>
    <p:extLst>
      <p:ext uri="{BB962C8B-B14F-4D97-AF65-F5344CB8AC3E}">
        <p14:creationId xmlns:p14="http://schemas.microsoft.com/office/powerpoint/2010/main" val="1148034623"/>
      </p:ext>
    </p:extLst>
  </p:cSld>
  <p:clrMapOvr>
    <a:masterClrMapping/>
  </p:clrMapOvr>
  <mc:AlternateContent xmlns:mc="http://schemas.openxmlformats.org/markup-compatibility/2006" xmlns:p14="http://schemas.microsoft.com/office/powerpoint/2010/main">
    <mc:Choice Requires="p14">
      <p:transition spd="med" p14:dur="700" advTm="193746">
        <p:fade/>
      </p:transition>
    </mc:Choice>
    <mc:Fallback xmlns="">
      <p:transition spd="med" advTm="193746">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3B1553-EAF9-33E2-07ED-30CE1E993421}"/>
              </a:ext>
            </a:extLst>
          </p:cNvPr>
          <p:cNvSpPr>
            <a:spLocks noGrp="1"/>
          </p:cNvSpPr>
          <p:nvPr>
            <p:ph type="title"/>
          </p:nvPr>
        </p:nvSpPr>
        <p:spPr>
          <a:xfrm>
            <a:off x="0" y="678872"/>
            <a:ext cx="12192000" cy="1357746"/>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組織文化はどのようにして根付いていくのか</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C4A5E0FC-BA36-6E72-AD0E-2659633C7F92}"/>
              </a:ext>
            </a:extLst>
          </p:cNvPr>
          <p:cNvSpPr>
            <a:spLocks noGrp="1"/>
          </p:cNvSpPr>
          <p:nvPr>
            <p:ph idx="1"/>
          </p:nvPr>
        </p:nvSpPr>
        <p:spPr>
          <a:xfrm>
            <a:off x="0" y="2036618"/>
            <a:ext cx="12192000" cy="4821382"/>
          </a:xfrm>
        </p:spPr>
        <p:txBody>
          <a:bodyPr>
            <a:normAutofit/>
          </a:bodyPr>
          <a:lstStyle/>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リーダーの着眼点、評価</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測定</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添、リーダーは何に報い、何を統制しているのか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重大な出来事に対するリーダーの対応</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リーダーの役割モデリング</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行動の手本</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、コーチング</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採用、昇進、退職、除名にまつわる基準</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公式および非公式の社会化</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価値や考え方の内面化</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繰り返し典拠する制度と手続き</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組織の設計と機構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物理的空間の設計</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オフィス・レイアウトなど</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キーパーソンや出来事についての物語と神話</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公式の文書、設立趣意書、綱領、倫理規定</a:t>
            </a:r>
          </a:p>
          <a:p>
            <a:endParaRPr kumimoji="1" lang="ja-JP" altLang="en-US" dirty="0"/>
          </a:p>
        </p:txBody>
      </p:sp>
    </p:spTree>
    <p:extLst>
      <p:ext uri="{BB962C8B-B14F-4D97-AF65-F5344CB8AC3E}">
        <p14:creationId xmlns:p14="http://schemas.microsoft.com/office/powerpoint/2010/main" val="4259726516"/>
      </p:ext>
    </p:extLst>
  </p:cSld>
  <p:clrMapOvr>
    <a:masterClrMapping/>
  </p:clrMapOvr>
  <mc:AlternateContent xmlns:mc="http://schemas.openxmlformats.org/markup-compatibility/2006" xmlns:p14="http://schemas.microsoft.com/office/powerpoint/2010/main">
    <mc:Choice Requires="p14">
      <p:transition spd="med" p14:dur="700" advTm="143729">
        <p:fade/>
      </p:transition>
    </mc:Choice>
    <mc:Fallback xmlns="">
      <p:transition spd="med" advTm="14372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92D0C8-9A4E-6C39-2118-9C7E3DD268AB}"/>
              </a:ext>
            </a:extLst>
          </p:cNvPr>
          <p:cNvSpPr>
            <a:spLocks noGrp="1"/>
          </p:cNvSpPr>
          <p:nvPr>
            <p:ph type="title"/>
          </p:nvPr>
        </p:nvSpPr>
        <p:spPr>
          <a:xfrm>
            <a:off x="0" y="678872"/>
            <a:ext cx="12192000" cy="1546268"/>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組織文化の強さと安定性</a:t>
            </a:r>
            <a:endParaRPr kumimoji="1" lang="ja-JP" altLang="en-US" sz="40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C08DAAD8-E670-CA06-F330-317500584E56}"/>
              </a:ext>
            </a:extLst>
          </p:cNvPr>
          <p:cNvSpPr>
            <a:spLocks noGrp="1"/>
          </p:cNvSpPr>
          <p:nvPr>
            <p:ph idx="1"/>
          </p:nvPr>
        </p:nvSpPr>
        <p:spPr>
          <a:xfrm>
            <a:off x="0" y="2225140"/>
            <a:ext cx="12192000" cy="4615542"/>
          </a:xfrm>
        </p:spPr>
        <p:txBody>
          <a:bodyPr/>
          <a:lstStyle/>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集団</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グループ</a:t>
            </a:r>
            <a:r>
              <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の安定性</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創業者とその後に続きリーダーの信念の強さ</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創業者がリーダーであった時間の長さ</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集団がともに仕事をしてきた時間の長さ</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集団が解決しなければならない諸問題の数</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問題解決のときに姿をあらわした感情の強さ</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苦痛軽減耐性の強化によって、学習が行われてきた度合い</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対外的、対内的環境が安定した状態であった度合い</a:t>
            </a:r>
          </a:p>
          <a:p>
            <a:endParaRPr kumimoji="1" lang="ja-JP" altLang="en-US" dirty="0"/>
          </a:p>
        </p:txBody>
      </p:sp>
    </p:spTree>
    <p:extLst>
      <p:ext uri="{BB962C8B-B14F-4D97-AF65-F5344CB8AC3E}">
        <p14:creationId xmlns:p14="http://schemas.microsoft.com/office/powerpoint/2010/main" val="1376825511"/>
      </p:ext>
    </p:extLst>
  </p:cSld>
  <p:clrMapOvr>
    <a:masterClrMapping/>
  </p:clrMapOvr>
  <mc:AlternateContent xmlns:mc="http://schemas.openxmlformats.org/markup-compatibility/2006" xmlns:p14="http://schemas.microsoft.com/office/powerpoint/2010/main">
    <mc:Choice Requires="p14">
      <p:transition spd="med" p14:dur="700" advTm="135382">
        <p:fade/>
      </p:transition>
    </mc:Choice>
    <mc:Fallback xmlns="">
      <p:transition spd="med" advTm="135382">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DD3872A2-8BA0-4BA1-6E69-23EB5166DE30}"/>
              </a:ext>
            </a:extLst>
          </p:cNvPr>
          <p:cNvSpPr>
            <a:spLocks noGrp="1"/>
          </p:cNvSpPr>
          <p:nvPr>
            <p:ph type="title"/>
          </p:nvPr>
        </p:nvSpPr>
        <p:spPr>
          <a:xfrm>
            <a:off x="82296" y="667512"/>
            <a:ext cx="11996928" cy="1069848"/>
          </a:xfrm>
        </p:spPr>
        <p:txBody>
          <a:bodyPr>
            <a:normAutofit fontScale="90000"/>
          </a:bodyPr>
          <a:lstStyle/>
          <a:p>
            <a:br>
              <a:rPr lang="en-US" altLang="ja-JP" dirty="0"/>
            </a:br>
            <a:r>
              <a:rPr lang="ja-JP" altLang="ja-JP"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組織の発達サイクル</a:t>
            </a:r>
            <a:br>
              <a:rPr lang="ja-JP"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b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出典：エドガー・</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H</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・シャイン（</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2000</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）「組織文化、改革とリーダーシップ」</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『CREO』</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12</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巻第</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号</a:t>
            </a:r>
            <a:r>
              <a:rPr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94</a:t>
            </a:r>
            <a: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頁（一部著者改訂）。</a:t>
            </a:r>
            <a:br>
              <a:rPr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br>
            <a:endPar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35CE7B92-F18B-E5E0-DF75-DB865E45B9BF}"/>
              </a:ext>
            </a:extLst>
          </p:cNvPr>
          <p:cNvGraphicFramePr>
            <a:graphicFrameLocks noGrp="1"/>
          </p:cNvGraphicFramePr>
          <p:nvPr>
            <p:extLst>
              <p:ext uri="{D42A27DB-BD31-4B8C-83A1-F6EECF244321}">
                <p14:modId xmlns:p14="http://schemas.microsoft.com/office/powerpoint/2010/main" val="367100252"/>
              </p:ext>
            </p:extLst>
          </p:nvPr>
        </p:nvGraphicFramePr>
        <p:xfrm>
          <a:off x="82296" y="1865376"/>
          <a:ext cx="11996928" cy="4864608"/>
        </p:xfrm>
        <a:graphic>
          <a:graphicData uri="http://schemas.openxmlformats.org/drawingml/2006/table">
            <a:tbl>
              <a:tblPr firstRow="1" firstCol="1" bandRow="1">
                <a:tableStyleId>{5940675A-B579-460E-94D1-54222C63F5DA}</a:tableStyleId>
              </a:tblPr>
              <a:tblGrid>
                <a:gridCol w="1682496">
                  <a:extLst>
                    <a:ext uri="{9D8B030D-6E8A-4147-A177-3AD203B41FA5}">
                      <a16:colId xmlns:a16="http://schemas.microsoft.com/office/drawing/2014/main" val="3268188123"/>
                    </a:ext>
                  </a:extLst>
                </a:gridCol>
                <a:gridCol w="10314432">
                  <a:extLst>
                    <a:ext uri="{9D8B030D-6E8A-4147-A177-3AD203B41FA5}">
                      <a16:colId xmlns:a16="http://schemas.microsoft.com/office/drawing/2014/main" val="2999668666"/>
                    </a:ext>
                  </a:extLst>
                </a:gridCol>
              </a:tblGrid>
              <a:tr h="810768">
                <a:tc>
                  <a:txBody>
                    <a:bodyPr/>
                    <a:lstStyle/>
                    <a:p>
                      <a:pPr algn="l">
                        <a:buNone/>
                      </a:pPr>
                      <a:r>
                        <a:rPr lang="ja-JP" sz="20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誕生・創設期</a:t>
                      </a:r>
                      <a:endParaRPr lang="ja-JP" sz="32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20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創業者が影響力の中心となっている。初期の戦略が成功することによって、文化が樹立されていく。</a:t>
                      </a:r>
                      <a:endParaRPr lang="ja-JP" sz="32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522878244"/>
                  </a:ext>
                </a:extLst>
              </a:tr>
              <a:tr h="1216152">
                <a:tc>
                  <a:txBody>
                    <a:bodyPr/>
                    <a:lstStyle/>
                    <a:p>
                      <a:pPr algn="l">
                        <a:buNone/>
                      </a:pPr>
                      <a:r>
                        <a:rPr lang="ja-JP" sz="20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青年期</a:t>
                      </a:r>
                      <a:endParaRPr lang="ja-JP" sz="32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20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継続して成功を重ねることによって、アイデンティティ（この会社らしさ）と強みの源泉としての文化が樹立されていく。文化は、接着剤であり、メンバーを金太郎飴にする圧力は最大となる。</a:t>
                      </a:r>
                      <a:endParaRPr lang="ja-JP" sz="32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080145351"/>
                  </a:ext>
                </a:extLst>
              </a:tr>
              <a:tr h="1216152">
                <a:tc>
                  <a:txBody>
                    <a:bodyPr/>
                    <a:lstStyle/>
                    <a:p>
                      <a:pPr algn="l">
                        <a:buNone/>
                      </a:pPr>
                      <a:r>
                        <a:rPr lang="ja-JP" sz="20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中年期</a:t>
                      </a:r>
                      <a:endParaRPr lang="ja-JP" sz="32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20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中核となる文化の周辺で、分化と多様性（多角化）によって下位文化が生まれてくる。対立が生じたり、統合が欠けたりすることもある。下位文化が、新しい方向への進化の基盤になる。</a:t>
                      </a:r>
                      <a:endParaRPr lang="ja-JP" sz="32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4095996525"/>
                  </a:ext>
                </a:extLst>
              </a:tr>
              <a:tr h="1621536">
                <a:tc>
                  <a:txBody>
                    <a:bodyPr/>
                    <a:lstStyle/>
                    <a:p>
                      <a:pPr algn="l">
                        <a:buNone/>
                      </a:pPr>
                      <a:r>
                        <a:rPr lang="ja-JP" sz="20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成熟・衰退期</a:t>
                      </a:r>
                      <a:endParaRPr lang="ja-JP" sz="32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20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対外的環境あるいは対内的環境に変化があれば、文化の諸要素が逆機能的になる（機能不全を起こす）。安定している中核部分がこの変化に関わっていれば、迅速に適応しなければならなくなるか衰退せざるを得なくなり、再建（回生）、破壊もしくは再構築が必要になる。</a:t>
                      </a:r>
                      <a:endParaRPr lang="ja-JP" sz="32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981479774"/>
                  </a:ext>
                </a:extLst>
              </a:tr>
            </a:tbl>
          </a:graphicData>
        </a:graphic>
      </p:graphicFrame>
    </p:spTree>
    <p:extLst>
      <p:ext uri="{BB962C8B-B14F-4D97-AF65-F5344CB8AC3E}">
        <p14:creationId xmlns:p14="http://schemas.microsoft.com/office/powerpoint/2010/main" val="54655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61E7C9-A68F-6A59-CB79-E1CE5F0C4A25}"/>
              </a:ext>
            </a:extLst>
          </p:cNvPr>
          <p:cNvSpPr>
            <a:spLocks noGrp="1"/>
          </p:cNvSpPr>
          <p:nvPr>
            <p:ph type="title"/>
          </p:nvPr>
        </p:nvSpPr>
        <p:spPr>
          <a:xfrm>
            <a:off x="609600" y="640080"/>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学習・変革の段階とサイクル</a:t>
            </a:r>
          </a:p>
        </p:txBody>
      </p:sp>
      <p:sp>
        <p:nvSpPr>
          <p:cNvPr id="3" name="コンテンツ プレースホルダー 2">
            <a:extLst>
              <a:ext uri="{FF2B5EF4-FFF2-40B4-BE49-F238E27FC236}">
                <a16:creationId xmlns:a16="http://schemas.microsoft.com/office/drawing/2014/main" id="{4F69DB3D-487F-3F99-30B7-7FC8921B8D7C}"/>
              </a:ext>
            </a:extLst>
          </p:cNvPr>
          <p:cNvSpPr>
            <a:spLocks noGrp="1"/>
          </p:cNvSpPr>
          <p:nvPr>
            <p:ph idx="1"/>
          </p:nvPr>
        </p:nvSpPr>
        <p:spPr>
          <a:xfrm>
            <a:off x="609600" y="1706880"/>
            <a:ext cx="10972800" cy="4867656"/>
          </a:xfrm>
        </p:spPr>
        <p:txBody>
          <a:bodyPr/>
          <a:lstStyle/>
          <a:p>
            <a:pPr marL="109728" indent="0">
              <a:buNone/>
            </a:pPr>
            <a:r>
              <a:rPr kumimoji="1"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段階</a:t>
            </a:r>
            <a:r>
              <a:rPr kumimoji="1"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1</a:t>
            </a:r>
            <a:r>
              <a:rPr kumimoji="1"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変革へのモチベーションの創出（解凍）</a:t>
            </a:r>
            <a:endParaRPr kumimoji="1"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期待との不一致</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生存に対する不安感や負い目を感じさせる</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学習に対する不安感が変革への抵抗を生み出す</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学習に対する不安感を克服するために、心理的安全性をつくり出す</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段階</a:t>
            </a:r>
            <a:r>
              <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a:t>
            </a: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新たな概念や、古い概念に対する新たな意味、判断のための新しい基準の学習</a:t>
            </a:r>
            <a:endPar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ロールモデルを模倣したり、同一化したりする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解説策を探し、試行錯誤による学習を行う</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段階</a:t>
            </a:r>
            <a:r>
              <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3</a:t>
            </a: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新しい概念、意味、基準の内面化</a:t>
            </a:r>
            <a:endPar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自己概念、アイデンティティへの取り組み</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現行の関係性への取り組み</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kumimoji="1" lang="ja-JP" altLang="en-US" dirty="0"/>
          </a:p>
        </p:txBody>
      </p:sp>
    </p:spTree>
    <p:extLst>
      <p:ext uri="{BB962C8B-B14F-4D97-AF65-F5344CB8AC3E}">
        <p14:creationId xmlns:p14="http://schemas.microsoft.com/office/powerpoint/2010/main" val="124918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43A236-5EA3-D00D-42C0-405B2971279A}"/>
              </a:ext>
            </a:extLst>
          </p:cNvPr>
          <p:cNvSpPr>
            <a:spLocks noGrp="1"/>
          </p:cNvSpPr>
          <p:nvPr>
            <p:ph type="title"/>
          </p:nvPr>
        </p:nvSpPr>
        <p:spPr>
          <a:xfrm>
            <a:off x="0" y="653143"/>
            <a:ext cx="12192000" cy="1066800"/>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組織文化変革のメカニズム</a:t>
            </a:r>
          </a:p>
        </p:txBody>
      </p:sp>
      <p:sp>
        <p:nvSpPr>
          <p:cNvPr id="3" name="コンテンツ プレースホルダー 2">
            <a:extLst>
              <a:ext uri="{FF2B5EF4-FFF2-40B4-BE49-F238E27FC236}">
                <a16:creationId xmlns:a16="http://schemas.microsoft.com/office/drawing/2014/main" id="{B1678C6B-ADA4-78EF-46F7-F1437E2F48F3}"/>
              </a:ext>
            </a:extLst>
          </p:cNvPr>
          <p:cNvSpPr>
            <a:spLocks noGrp="1"/>
          </p:cNvSpPr>
          <p:nvPr>
            <p:ph idx="1"/>
          </p:nvPr>
        </p:nvSpPr>
        <p:spPr>
          <a:xfrm>
            <a:off x="0" y="1719943"/>
            <a:ext cx="12192000" cy="5138057"/>
          </a:xfrm>
        </p:spPr>
        <p:txBody>
          <a:bodyPr>
            <a:normAutofit/>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低次の諸前提を変革するために、より高次の諸前提を活用する。たとえば、ダウンサイジング時におけるレイオフ（一時帰休）</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カリスマ的リーダーシップ</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これまでの文化の担い手を、雑種にあたる人、突然変異体にあたる人、門外漢（部外者）にあたる人に入れ替えて、文化を進化させる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並行に別の機構を設置して、組織開発する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再建（回生）と強制的説得</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破産、合併、買収を通じての文化の破壊と再生、所有と社員構成の変革</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537" indent="0">
              <a:buFont typeface="Wingdings 3" panose="05040102010807070707" pitchFamily="18" charset="2"/>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→リーダーシップの役割は、既存の文化を進化・変化させること、また、新しい文化の諸前提を根付かせること</a:t>
            </a:r>
          </a:p>
          <a:p>
            <a:endParaRPr kumimoji="1" lang="ja-JP" altLang="en-US" dirty="0"/>
          </a:p>
        </p:txBody>
      </p:sp>
    </p:spTree>
    <p:extLst>
      <p:ext uri="{BB962C8B-B14F-4D97-AF65-F5344CB8AC3E}">
        <p14:creationId xmlns:p14="http://schemas.microsoft.com/office/powerpoint/2010/main" val="2500290372"/>
      </p:ext>
    </p:extLst>
  </p:cSld>
  <p:clrMapOvr>
    <a:masterClrMapping/>
  </p:clrMapOvr>
  <mc:AlternateContent xmlns:mc="http://schemas.openxmlformats.org/markup-compatibility/2006" xmlns:p14="http://schemas.microsoft.com/office/powerpoint/2010/main">
    <mc:Choice Requires="p14">
      <p:transition spd="med" p14:dur="700" advTm="239939">
        <p:fade/>
      </p:transition>
    </mc:Choice>
    <mc:Fallback xmlns="">
      <p:transition spd="med" advTm="239939">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145A7-0D0F-76DF-0CBD-1041110A3CFF}"/>
              </a:ext>
            </a:extLst>
          </p:cNvPr>
          <p:cNvSpPr>
            <a:spLocks noGrp="1"/>
          </p:cNvSpPr>
          <p:nvPr>
            <p:ph type="title"/>
          </p:nvPr>
        </p:nvSpPr>
        <p:spPr>
          <a:xfrm>
            <a:off x="609600" y="731520"/>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学習する文化を構築する</a:t>
            </a:r>
          </a:p>
        </p:txBody>
      </p:sp>
      <p:sp>
        <p:nvSpPr>
          <p:cNvPr id="3" name="コンテンツ プレースホルダー 2">
            <a:extLst>
              <a:ext uri="{FF2B5EF4-FFF2-40B4-BE49-F238E27FC236}">
                <a16:creationId xmlns:a16="http://schemas.microsoft.com/office/drawing/2014/main" id="{1C6EFC67-4906-0E27-71D4-6E489B157701}"/>
              </a:ext>
            </a:extLst>
          </p:cNvPr>
          <p:cNvSpPr>
            <a:spLocks noGrp="1"/>
          </p:cNvSpPr>
          <p:nvPr>
            <p:ph idx="1"/>
          </p:nvPr>
        </p:nvSpPr>
        <p:spPr>
          <a:xfrm>
            <a:off x="609600" y="2039112"/>
            <a:ext cx="10972800" cy="4535424"/>
          </a:xfrm>
        </p:spPr>
        <p:txBody>
          <a:bodyPr/>
          <a:lstStyle/>
          <a:p>
            <a:pPr marL="624078" indent="-514350">
              <a:buFont typeface="+mj-lt"/>
              <a:buAutoNum type="arabicPeriod"/>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自分から進んで行動する問題解決者であり学習者であることが前提となる</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「学習することを学ぶこと」が習得すべき技能であるという前提に立つ</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人間の本性に関する前向きな前提を持つ</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外部環境は管理可能であるという信念を持つ</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問いかけや対話を通じた真実への実践的な探求が問題解決策を生み出すという共通認識を構築する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未来に対する前向きな志向を持つ</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完全でオープンな課題遂行に関係したコミュニケーションを実践する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システム志向を持つ</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内部の文化分析の価値を信じる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a:pPr>
            <a:endParaRPr kumimoji="1" lang="ja-JP" altLang="en-US" dirty="0"/>
          </a:p>
        </p:txBody>
      </p:sp>
    </p:spTree>
    <p:extLst>
      <p:ext uri="{BB962C8B-B14F-4D97-AF65-F5344CB8AC3E}">
        <p14:creationId xmlns:p14="http://schemas.microsoft.com/office/powerpoint/2010/main" val="399857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5F61A81-2EA2-649D-1A7E-183B5C4AFFA0}"/>
              </a:ext>
            </a:extLst>
          </p:cNvPr>
          <p:cNvSpPr>
            <a:spLocks noGrp="1"/>
          </p:cNvSpPr>
          <p:nvPr>
            <p:ph type="title"/>
          </p:nvPr>
        </p:nvSpPr>
        <p:spPr>
          <a:xfrm>
            <a:off x="186763" y="598714"/>
            <a:ext cx="11956848" cy="1066800"/>
          </a:xfrm>
        </p:spPr>
        <p:txBody>
          <a:bodyPr anchor="ctr">
            <a:no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シンボリック・マネジャー（ディール</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&amp; </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ケネディ</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,1982</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4" name="コンテンツ プレースホルダー 3">
            <a:extLst>
              <a:ext uri="{FF2B5EF4-FFF2-40B4-BE49-F238E27FC236}">
                <a16:creationId xmlns:a16="http://schemas.microsoft.com/office/drawing/2014/main" id="{F9ADD2E1-45C4-9391-C846-A6834E94CFF0}"/>
              </a:ext>
            </a:extLst>
          </p:cNvPr>
          <p:cNvSpPr>
            <a:spLocks noGrp="1"/>
          </p:cNvSpPr>
          <p:nvPr>
            <p:ph idx="1"/>
          </p:nvPr>
        </p:nvSpPr>
        <p:spPr>
          <a:xfrm>
            <a:off x="186762" y="1970314"/>
            <a:ext cx="11956848" cy="4887686"/>
          </a:xfrm>
        </p:spPr>
        <p:txBody>
          <a:bodyPr/>
          <a:lstStyle/>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組織文化のマネジメントに従事する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シンボリック行動をとる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マネジャーをシンボリック・マネジャーと呼ぶ。</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シンボルとは、行為者の主観的な意味が付与された記号</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坂下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,1992)</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物理的シンボル：ロゴ・社章・製品など</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行動的シンボル：儀礼・儀式など</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言語的シンボル：スローガン・物語・伝説など</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1220802931"/>
      </p:ext>
    </p:extLst>
  </p:cSld>
  <p:clrMapOvr>
    <a:masterClrMapping/>
  </p:clrMapOvr>
  <mc:AlternateContent xmlns:mc="http://schemas.openxmlformats.org/markup-compatibility/2006" xmlns:p14="http://schemas.microsoft.com/office/powerpoint/2010/main">
    <mc:Choice Requires="p14">
      <p:transition spd="med" p14:dur="700" advTm="139563">
        <p:fade/>
      </p:transition>
    </mc:Choice>
    <mc:Fallback xmlns="">
      <p:transition spd="med" advTm="139563">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5F61A81-2EA2-649D-1A7E-183B5C4AFFA0}"/>
              </a:ext>
            </a:extLst>
          </p:cNvPr>
          <p:cNvSpPr>
            <a:spLocks noGrp="1"/>
          </p:cNvSpPr>
          <p:nvPr>
            <p:ph type="title"/>
          </p:nvPr>
        </p:nvSpPr>
        <p:spPr>
          <a:xfrm>
            <a:off x="96779" y="676275"/>
            <a:ext cx="10080171" cy="849086"/>
          </a:xfrm>
        </p:spPr>
        <p:txBody>
          <a:bodyPr anchor="ctr">
            <a:no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シンボリック・マネジャー</a:t>
            </a:r>
          </a:p>
        </p:txBody>
      </p:sp>
      <p:sp>
        <p:nvSpPr>
          <p:cNvPr id="4" name="コンテンツ プレースホルダー 3">
            <a:extLst>
              <a:ext uri="{FF2B5EF4-FFF2-40B4-BE49-F238E27FC236}">
                <a16:creationId xmlns:a16="http://schemas.microsoft.com/office/drawing/2014/main" id="{F9ADD2E1-45C4-9391-C846-A6834E94CFF0}"/>
              </a:ext>
            </a:extLst>
          </p:cNvPr>
          <p:cNvSpPr>
            <a:spLocks noGrp="1"/>
          </p:cNvSpPr>
          <p:nvPr>
            <p:ph idx="1"/>
          </p:nvPr>
        </p:nvSpPr>
        <p:spPr>
          <a:xfrm>
            <a:off x="96779" y="1525361"/>
            <a:ext cx="12095221" cy="5214257"/>
          </a:xfrm>
        </p:spPr>
        <p:txBody>
          <a:bodyPr>
            <a:normAutofit/>
          </a:bodyPr>
          <a:lstStyle/>
          <a:p>
            <a:pPr marL="109537" indent="0">
              <a:buFont typeface="Wingdings 3" panose="05040102010807070707" pitchFamily="18" charset="2"/>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シンボリック行動</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意味を、物理的、行動的、または言語的シンボルに象徴する行動</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意味のシンボル化行動</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意味をすでに象徴しているさまざまな物理的、行動的、または言語的シンボルをコントロールする行動</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シンボルのコントロール行動</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537" indent="0">
              <a:buFont typeface="Wingdings 3" panose="05040102010807070707" pitchFamily="18" charset="2"/>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シンボリック行動の機能</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坂下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,1992</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組織文化の創造</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「理念的統合」によるメンバーへの動機づけ</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「理念的統合」：価値観を象徴するシンボルを意図的に植え付ける行為。</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537" indent="0">
              <a:buFont typeface="Wingdings 3" panose="05040102010807070707" pitchFamily="18" charset="2"/>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ドラマの演出</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会社を劇場に見立て、日常業務というドラマを演じる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2738542884"/>
      </p:ext>
    </p:extLst>
  </p:cSld>
  <p:clrMapOvr>
    <a:masterClrMapping/>
  </p:clrMapOvr>
  <mc:AlternateContent xmlns:mc="http://schemas.openxmlformats.org/markup-compatibility/2006" xmlns:p14="http://schemas.microsoft.com/office/powerpoint/2010/main">
    <mc:Choice Requires="p14">
      <p:transition spd="med" p14:dur="700" advTm="342475">
        <p:fade/>
      </p:transition>
    </mc:Choice>
    <mc:Fallback xmlns="">
      <p:transition spd="med" advTm="342475">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DC6CBB-AA19-4830-876A-802D3DAF1D71}"/>
              </a:ext>
            </a:extLst>
          </p:cNvPr>
          <p:cNvSpPr>
            <a:spLocks noGrp="1"/>
          </p:cNvSpPr>
          <p:nvPr>
            <p:ph type="title"/>
          </p:nvPr>
        </p:nvSpPr>
        <p:spPr>
          <a:xfrm>
            <a:off x="220409" y="653143"/>
            <a:ext cx="11971592" cy="1066800"/>
          </a:xfrm>
        </p:spPr>
        <p:txBody>
          <a:bodyPr anchor="ctr">
            <a:norm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エクセレント・リーダー（ピーターズ</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オースチン</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,1985</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3" name="コンテンツ プレースホルダー 2">
            <a:extLst>
              <a:ext uri="{FF2B5EF4-FFF2-40B4-BE49-F238E27FC236}">
                <a16:creationId xmlns:a16="http://schemas.microsoft.com/office/drawing/2014/main" id="{1CD3FE07-AAD1-46F9-3FF7-10F1A60BE5E0}"/>
              </a:ext>
            </a:extLst>
          </p:cNvPr>
          <p:cNvSpPr>
            <a:spLocks noGrp="1"/>
          </p:cNvSpPr>
          <p:nvPr>
            <p:ph idx="1"/>
          </p:nvPr>
        </p:nvSpPr>
        <p:spPr>
          <a:xfrm>
            <a:off x="82297" y="1719943"/>
            <a:ext cx="11971592" cy="4942114"/>
          </a:xfrm>
        </p:spPr>
        <p:txBody>
          <a:bodyPr>
            <a:normAutofit/>
          </a:bodyPr>
          <a:lstStyle/>
          <a:p>
            <a:pPr marL="622300" indent="-514350">
              <a:buFontTx/>
              <a:buAutoNum type="circleNumDbPlain"/>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注目：意図的に物事に注目して、何に関心を寄せ、何を最優先に考えているのかを象徴する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2300" indent="-514350">
              <a:buFontTx/>
              <a:buAutoNum type="circleNumDbPlain"/>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執着：意図的に執着してみせて、何が重要なのかを知らせる象徴的行為</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2300" indent="-514350">
              <a:buFontTx/>
              <a:buAutoNum type="circleNumDbPlain"/>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言葉の使用：意図的に特定の言葉を使うことによって、強くこだわっていることを示す</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2300" indent="-514350">
              <a:buFontTx/>
              <a:buAutoNum type="circleNumDbPlain" startAt="4"/>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エピソードの伝承：エピソードを伝承することで、組織ではどんな行動が評価されるのかを象徴的に示す</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2300" indent="-514350">
              <a:buFontTx/>
              <a:buAutoNum type="circleNumDbPlain" startAt="4"/>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ビジョンの創造：個々人の使命感や正義感に訴えるようなビジョンを示すことで、価値観の共有を促し、価値観に動機づけられた行動を引き出す</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2300" indent="-514350">
              <a:buFontTx/>
              <a:buAutoNum type="circleNumDbPlain" startAt="4"/>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ドラマの演出：部下を熱く奮い立たせたり、感動させるような言動を意図的にとる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186313904"/>
      </p:ext>
    </p:extLst>
  </p:cSld>
  <p:clrMapOvr>
    <a:masterClrMapping/>
  </p:clrMapOvr>
  <mc:AlternateContent xmlns:mc="http://schemas.openxmlformats.org/markup-compatibility/2006" xmlns:p14="http://schemas.microsoft.com/office/powerpoint/2010/main">
    <mc:Choice Requires="p14">
      <p:transition spd="med" p14:dur="700" advTm="458346">
        <p:fade/>
      </p:transition>
    </mc:Choice>
    <mc:Fallback xmlns="">
      <p:transition spd="med" advTm="458346">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93C76EE3-CBAC-CDF6-BD1C-34963BBD0E71}"/>
              </a:ext>
            </a:extLst>
          </p:cNvPr>
          <p:cNvSpPr>
            <a:spLocks noGrp="1" noChangeArrowheads="1"/>
          </p:cNvSpPr>
          <p:nvPr>
            <p:ph type="title"/>
          </p:nvPr>
        </p:nvSpPr>
        <p:spPr>
          <a:xfrm>
            <a:off x="215415" y="664030"/>
            <a:ext cx="11761170" cy="1435712"/>
          </a:xfrm>
        </p:spPr>
        <p:txBody>
          <a:bodyPr anchor="ctr">
            <a:normAutofit/>
          </a:bodyPr>
          <a:lstStyle/>
          <a:p>
            <a:r>
              <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組織文化論のはじまり</a:t>
            </a:r>
            <a:r>
              <a:rPr lang="en-US" altLang="ja-JP"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エクセレント・カンパニー</a:t>
            </a:r>
            <a:r>
              <a:rPr lang="en-US" altLang="ja-JP"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a:t>
            </a:r>
            <a:br>
              <a:rPr lang="en-US" altLang="ja-JP"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ピーターズ</a:t>
            </a:r>
            <a:r>
              <a:rPr lang="en-US" altLang="ja-JP"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 ウォーターマン（</a:t>
            </a:r>
            <a:r>
              <a:rPr lang="en-US" altLang="ja-JP"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1982</a:t>
            </a:r>
            <a:r>
              <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14340" name="コンテンツ プレースホルダー 2">
            <a:extLst>
              <a:ext uri="{FF2B5EF4-FFF2-40B4-BE49-F238E27FC236}">
                <a16:creationId xmlns:a16="http://schemas.microsoft.com/office/drawing/2014/main" id="{D9E04983-E415-41EF-8FA4-B782259F69BC}"/>
              </a:ext>
            </a:extLst>
          </p:cNvPr>
          <p:cNvSpPr>
            <a:spLocks noGrp="1"/>
          </p:cNvSpPr>
          <p:nvPr>
            <p:ph idx="1"/>
          </p:nvPr>
        </p:nvSpPr>
        <p:spPr>
          <a:xfrm>
            <a:off x="215415" y="2369126"/>
            <a:ext cx="11901756" cy="4031245"/>
          </a:xfrm>
        </p:spPr>
        <p:txBody>
          <a:bodyPr anchor="t">
            <a:normAutofit/>
          </a:bodyPr>
          <a:lstStyle/>
          <a:p>
            <a:pPr marL="0" indent="0">
              <a:buFont typeface="Arial" panose="020B0604020202020204" pitchFamily="34" charset="0"/>
              <a:buNone/>
              <a:defRPr/>
            </a:pPr>
            <a:r>
              <a:rPr lang="ja-JP" altLang="en-US" sz="2000" dirty="0"/>
              <a:t>　</a:t>
            </a: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長期にわたり好業績を上げている優良企業を「エクセレントカンパニー」と呼び、</a:t>
            </a:r>
            <a:r>
              <a:rPr lang="en-US" altLang="ja-JP" sz="2800" dirty="0">
                <a:solidFill>
                  <a:schemeClr val="tx2"/>
                </a:solidFill>
                <a:latin typeface="UD デジタル 教科書体 N-R" panose="02020400000000000000" pitchFamily="17" charset="-128"/>
                <a:ea typeface="UD デジタル 教科書体 N-R" panose="02020400000000000000" pitchFamily="17" charset="-128"/>
              </a:rPr>
              <a:t>8</a:t>
            </a: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つの基本的な特質を導き出した。</a:t>
            </a:r>
            <a:endParaRPr lang="en-US" altLang="ja-JP" sz="2800" dirty="0">
              <a:solidFill>
                <a:schemeClr val="tx2"/>
              </a:solidFill>
              <a:latin typeface="UD デジタル 教科書体 N-R" panose="02020400000000000000" pitchFamily="17" charset="-128"/>
              <a:ea typeface="UD デジタル 教科書体 N-R" panose="02020400000000000000" pitchFamily="17" charset="-128"/>
            </a:endParaRPr>
          </a:p>
          <a:p>
            <a:pPr marL="623887" indent="-514350">
              <a:buFont typeface="+mj-ea"/>
              <a:buAutoNum type="circleNumDbPlain"/>
              <a:defRPr/>
            </a:pP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行動の重視：実験精神が旺盛で、試行錯誤主義。</a:t>
            </a:r>
            <a:endParaRPr lang="en-US" altLang="ja-JP" sz="2800" dirty="0">
              <a:solidFill>
                <a:schemeClr val="tx2"/>
              </a:solidFill>
              <a:latin typeface="UD デジタル 教科書体 N-R" panose="02020400000000000000" pitchFamily="17" charset="-128"/>
              <a:ea typeface="UD デジタル 教科書体 N-R" panose="02020400000000000000" pitchFamily="17" charset="-128"/>
            </a:endParaRPr>
          </a:p>
          <a:p>
            <a:pPr marL="623887" indent="-514350">
              <a:buFont typeface="+mj-ea"/>
              <a:buAutoNum type="circleNumDbPlain"/>
              <a:defRPr/>
            </a:pP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顧客に密着する：顧客の声に耳を傾け、製品アイデアの多くを顧客から得ている。</a:t>
            </a:r>
            <a:endParaRPr lang="en-US" altLang="ja-JP" sz="2800" dirty="0">
              <a:solidFill>
                <a:schemeClr val="tx2"/>
              </a:solidFill>
              <a:latin typeface="UD デジタル 教科書体 N-R" panose="02020400000000000000" pitchFamily="17" charset="-128"/>
              <a:ea typeface="UD デジタル 教科書体 N-R" panose="02020400000000000000" pitchFamily="17" charset="-128"/>
            </a:endParaRPr>
          </a:p>
          <a:p>
            <a:pPr marL="623887" indent="-514350">
              <a:buFont typeface="+mj-ea"/>
              <a:buAutoNum type="circleNumDbPlain"/>
              <a:defRPr/>
            </a:pP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自主性と企業家精神：個人の自主性と企業家精神を重視する。</a:t>
            </a:r>
            <a:endParaRPr lang="en-US" altLang="ja-JP" sz="2800" dirty="0">
              <a:solidFill>
                <a:schemeClr val="tx2"/>
              </a:solidFill>
              <a:latin typeface="UD デジタル 教科書体 N-R" panose="02020400000000000000" pitchFamily="17" charset="-128"/>
              <a:ea typeface="UD デジタル 教科書体 N-R" panose="02020400000000000000" pitchFamily="17" charset="-128"/>
            </a:endParaRPr>
          </a:p>
          <a:p>
            <a:pPr marL="623887" indent="-514350">
              <a:buFont typeface="+mj-ea"/>
              <a:buAutoNum type="circleNumDbPlain"/>
              <a:defRPr/>
            </a:pPr>
            <a:r>
              <a:rPr lang="ja-JP" altLang="en-US" sz="2800" dirty="0">
                <a:solidFill>
                  <a:schemeClr val="tx2"/>
                </a:solidFill>
                <a:latin typeface="UD デジタル 教科書体 N-R" panose="02020400000000000000" pitchFamily="17" charset="-128"/>
                <a:ea typeface="UD デジタル 教科書体 N-R" panose="02020400000000000000" pitchFamily="17" charset="-128"/>
              </a:rPr>
              <a:t>人と通じての生産性向上：個人を品質および生産性向上の源泉と見なす。</a:t>
            </a:r>
            <a:endParaRPr lang="en-US" altLang="ja-JP" sz="2800" dirty="0">
              <a:solidFill>
                <a:schemeClr val="tx2"/>
              </a:solidFill>
              <a:latin typeface="UD デジタル 教科書体 N-R" panose="02020400000000000000" pitchFamily="17" charset="-128"/>
              <a:ea typeface="UD デジタル 教科書体 N-R" panose="02020400000000000000" pitchFamily="17" charset="-128"/>
            </a:endParaRPr>
          </a:p>
          <a:p>
            <a:pPr marL="623887" indent="-514350">
              <a:buFont typeface="+mj-ea"/>
              <a:buAutoNum type="circleNumDbPlain"/>
              <a:defRPr/>
            </a:pPr>
            <a:endParaRPr lang="en-US" altLang="ja-JP" sz="2800" dirty="0"/>
          </a:p>
          <a:p>
            <a:pPr>
              <a:buFont typeface="Wingdings 3" panose="05040102010807070707" pitchFamily="18" charset="2"/>
              <a:buChar char=""/>
              <a:defRPr/>
            </a:pPr>
            <a:endParaRPr lang="ja-JP" altLang="en-US"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AF4DA2-1421-365B-EB7B-F747ECC3753D}"/>
              </a:ext>
            </a:extLst>
          </p:cNvPr>
          <p:cNvSpPr>
            <a:spLocks noGrp="1"/>
          </p:cNvSpPr>
          <p:nvPr>
            <p:ph type="title"/>
          </p:nvPr>
        </p:nvSpPr>
        <p:spPr>
          <a:xfrm>
            <a:off x="609600" y="658368"/>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D5FD3D43-B0C9-3C22-ADD0-45D2BB8C3DA7}"/>
              </a:ext>
            </a:extLst>
          </p:cNvPr>
          <p:cNvSpPr>
            <a:spLocks noGrp="1"/>
          </p:cNvSpPr>
          <p:nvPr>
            <p:ph idx="1"/>
          </p:nvPr>
        </p:nvSpPr>
        <p:spPr>
          <a:xfrm>
            <a:off x="609600" y="1725168"/>
            <a:ext cx="10972801" cy="4849368"/>
          </a:xfrm>
        </p:spPr>
        <p:txBody>
          <a:bodyPr>
            <a:normAutofit/>
          </a:bodyPr>
          <a:lstStyle/>
          <a:p>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Deal, T.E. &amp; Kennedy, A.A.</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1982</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Corporate Cultures,</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Wesley Longman, Inc.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城山三郎訳『シンボリック・マネジャー』岩波書店</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同時代ライブラリー</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p>
          <a:p>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Peters, T. J. &amp; Waterman, R. H.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1982</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In Search of Excellence</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Haper and Row.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大前研一訳『エクセレント・カンパニー－超優良企業の条件』講談社</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1983</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Peters, T. J. &amp; Austin, N.K.</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1985</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A Passion of Excellence</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Random House.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大前研一訳『エクセレント・リーダー超優良企業への情熱 』講談社</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1985</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坂下昭宣</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1992</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「組織文化とシンボリック・マネジャー」『国民経済雑誌』第</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165</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巻第</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4</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号</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85</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104</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貢</a:t>
            </a:r>
          </a:p>
          <a:p>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坂下昭宣</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2000</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『経営学への招待</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改訂版</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』白桃書房</a:t>
            </a:r>
          </a:p>
          <a:p>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エドガー・</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・シャイン</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2000</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「組織文化、改革とリーダーシップ」</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CREO</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67-109.</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Schein, E. H.</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1985</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Organizational Culture and Leadership</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San Francisco: Jossey-Bass.</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清水紀彦・浜田幸男訳『組織文化とリーダーシップ</a:t>
            </a:r>
            <a:r>
              <a:rPr lang="ja-JP" altLang="ja-JP" sz="1600">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1989</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Schein, E. H.&amp; Shein, P.</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2017</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Organizational Culture and Leadership5th edition</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John Wiley &amp; Sons.</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（宇田 理監修・監訳</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組織文化とリーダーシップ 原著第</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版</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白桃書房，</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2025</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sz="1600" dirty="0"/>
          </a:p>
        </p:txBody>
      </p:sp>
    </p:spTree>
    <p:extLst>
      <p:ext uri="{BB962C8B-B14F-4D97-AF65-F5344CB8AC3E}">
        <p14:creationId xmlns:p14="http://schemas.microsoft.com/office/powerpoint/2010/main" val="130053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1">
            <a:extLst>
              <a:ext uri="{FF2B5EF4-FFF2-40B4-BE49-F238E27FC236}">
                <a16:creationId xmlns:a16="http://schemas.microsoft.com/office/drawing/2014/main" id="{48C61D8C-CF5E-5C57-1305-D1408BD29B48}"/>
              </a:ext>
            </a:extLst>
          </p:cNvPr>
          <p:cNvSpPr>
            <a:spLocks noGrp="1" noChangeArrowheads="1"/>
          </p:cNvSpPr>
          <p:nvPr>
            <p:ph type="title"/>
          </p:nvPr>
        </p:nvSpPr>
        <p:spPr>
          <a:xfrm>
            <a:off x="217714" y="696190"/>
            <a:ext cx="11734800" cy="1589809"/>
          </a:xfrm>
        </p:spPr>
        <p:txBody>
          <a:bodyPr anchor="ctr">
            <a:normAutofit/>
          </a:bodyPr>
          <a:lstStyle/>
          <a:p>
            <a:r>
              <a:rPr lang="ja-JP" altLang="en-US" sz="3700" dirty="0">
                <a:latin typeface="Times New Roman" panose="02020603050405020304" pitchFamily="18" charset="0"/>
                <a:ea typeface="UD デジタル 教科書体 NK-B" panose="02020700000000000000" pitchFamily="18" charset="-128"/>
                <a:cs typeface="Times New Roman" panose="02020603050405020304" pitchFamily="18" charset="0"/>
              </a:rPr>
              <a:t>組織文化論のはじまり</a:t>
            </a:r>
            <a:r>
              <a:rPr lang="en-US" altLang="ja-JP" sz="37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3700" dirty="0">
                <a:latin typeface="Times New Roman" panose="02020603050405020304" pitchFamily="18" charset="0"/>
                <a:ea typeface="UD デジタル 教科書体 NK-B" panose="02020700000000000000" pitchFamily="18" charset="-128"/>
                <a:cs typeface="Times New Roman" panose="02020603050405020304" pitchFamily="18" charset="0"/>
              </a:rPr>
              <a:t>エクセレント・カンパニー</a:t>
            </a:r>
            <a:r>
              <a:rPr lang="en-US" altLang="ja-JP" sz="37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br>
              <a:rPr lang="en-US" altLang="ja-JP" sz="37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3700" dirty="0">
                <a:latin typeface="Times New Roman" panose="02020603050405020304" pitchFamily="18" charset="0"/>
                <a:ea typeface="UD デジタル 教科書体 NK-B" panose="02020700000000000000" pitchFamily="18" charset="-128"/>
                <a:cs typeface="Times New Roman" panose="02020603050405020304" pitchFamily="18" charset="0"/>
              </a:rPr>
              <a:t>ピーターズ</a:t>
            </a:r>
            <a:r>
              <a:rPr lang="en-US" altLang="ja-JP" sz="3700" dirty="0">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lang="ja-JP" altLang="en-US" sz="3700" dirty="0">
                <a:latin typeface="Times New Roman" panose="02020603050405020304" pitchFamily="18" charset="0"/>
                <a:ea typeface="UD デジタル 教科書体 NK-B" panose="02020700000000000000" pitchFamily="18" charset="-128"/>
                <a:cs typeface="Times New Roman" panose="02020603050405020304" pitchFamily="18" charset="0"/>
              </a:rPr>
              <a:t> ウォーターマン（</a:t>
            </a:r>
            <a:r>
              <a:rPr lang="en-US" altLang="ja-JP" sz="3700" dirty="0">
                <a:latin typeface="Times New Roman" panose="02020603050405020304" pitchFamily="18" charset="0"/>
                <a:ea typeface="UD デジタル 教科書体 NK-B" panose="02020700000000000000" pitchFamily="18" charset="-128"/>
                <a:cs typeface="Times New Roman" panose="02020603050405020304" pitchFamily="18" charset="0"/>
              </a:rPr>
              <a:t>1982</a:t>
            </a:r>
            <a:r>
              <a:rPr lang="ja-JP" altLang="en-US" sz="37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sz="3700" dirty="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8195" name="コンテンツ プレースホルダー 2">
            <a:extLst>
              <a:ext uri="{FF2B5EF4-FFF2-40B4-BE49-F238E27FC236}">
                <a16:creationId xmlns:a16="http://schemas.microsoft.com/office/drawing/2014/main" id="{BBFD557C-BF38-7C06-4FFD-21225DB07238}"/>
              </a:ext>
            </a:extLst>
          </p:cNvPr>
          <p:cNvSpPr>
            <a:spLocks noGrp="1" noChangeArrowheads="1"/>
          </p:cNvSpPr>
          <p:nvPr>
            <p:ph idx="1"/>
          </p:nvPr>
        </p:nvSpPr>
        <p:spPr>
          <a:xfrm>
            <a:off x="217714" y="2286000"/>
            <a:ext cx="11734800" cy="4114372"/>
          </a:xfrm>
        </p:spPr>
        <p:txBody>
          <a:bodyPr anchor="t">
            <a:normAutofit/>
          </a:bodyPr>
          <a:lstStyle/>
          <a:p>
            <a:pPr marL="622300" indent="-514350">
              <a:buFontTx/>
              <a:buAutoNum type="circleNumDbPlain" startAt="5"/>
            </a:pPr>
            <a:r>
              <a:rPr lang="ja-JP" altLang="en-US" sz="2400" dirty="0">
                <a:solidFill>
                  <a:schemeClr val="tx2"/>
                </a:solidFill>
                <a:latin typeface="UD デジタル 教科書体 N-R" panose="02020400000000000000" pitchFamily="17" charset="-128"/>
                <a:ea typeface="UD デジタル 教科書体 N-R" panose="02020400000000000000" pitchFamily="17" charset="-128"/>
              </a:rPr>
              <a:t>価値観に基づく実践：明確な経営哲学、ビジョン、価値観を持ち、同時に個人間で共有を促進するためのさまざまな努力を行っている。</a:t>
            </a:r>
            <a:endParaRPr lang="en-US" altLang="ja-JP" sz="2400" dirty="0">
              <a:solidFill>
                <a:schemeClr val="tx2"/>
              </a:solidFill>
              <a:latin typeface="UD デジタル 教科書体 N-R" panose="02020400000000000000" pitchFamily="17" charset="-128"/>
              <a:ea typeface="UD デジタル 教科書体 N-R" panose="02020400000000000000" pitchFamily="17" charset="-128"/>
            </a:endParaRPr>
          </a:p>
          <a:p>
            <a:pPr marL="622300" indent="-514350">
              <a:buFontTx/>
              <a:buAutoNum type="circleNumDbPlain" startAt="5"/>
            </a:pPr>
            <a:r>
              <a:rPr lang="ja-JP" altLang="en-US" sz="2400" dirty="0">
                <a:solidFill>
                  <a:schemeClr val="tx2"/>
                </a:solidFill>
                <a:latin typeface="UD デジタル 教科書体 N-R" panose="02020400000000000000" pitchFamily="17" charset="-128"/>
                <a:ea typeface="UD デジタル 教科書体 N-R" panose="02020400000000000000" pitchFamily="17" charset="-128"/>
              </a:rPr>
              <a:t>基軸から離れない多角化：関連型の多角化であり、技術に関連した分野への多角化を行っている。</a:t>
            </a:r>
            <a:endParaRPr lang="en-US" altLang="ja-JP" sz="2400" dirty="0">
              <a:solidFill>
                <a:schemeClr val="tx2"/>
              </a:solidFill>
              <a:latin typeface="UD デジタル 教科書体 N-R" panose="02020400000000000000" pitchFamily="17" charset="-128"/>
              <a:ea typeface="UD デジタル 教科書体 N-R" panose="02020400000000000000" pitchFamily="17" charset="-128"/>
            </a:endParaRPr>
          </a:p>
          <a:p>
            <a:pPr marL="622300" indent="-514350">
              <a:buFontTx/>
              <a:buAutoNum type="circleNumDbPlain" startAt="5"/>
            </a:pPr>
            <a:r>
              <a:rPr lang="ja-JP" altLang="en-US" sz="2400" dirty="0">
                <a:solidFill>
                  <a:schemeClr val="tx2"/>
                </a:solidFill>
                <a:latin typeface="UD デジタル 教科書体 N-R" panose="02020400000000000000" pitchFamily="17" charset="-128"/>
                <a:ea typeface="UD デジタル 教科書体 N-R" panose="02020400000000000000" pitchFamily="17" charset="-128"/>
              </a:rPr>
              <a:t>単純な組織と小さな会社：管理階層が薄く、製品別事業部制のようなシンプルな組織形態をとっている。</a:t>
            </a:r>
            <a:endParaRPr lang="en-US" altLang="ja-JP" sz="2400" dirty="0">
              <a:solidFill>
                <a:schemeClr val="tx2"/>
              </a:solidFill>
              <a:latin typeface="UD デジタル 教科書体 N-R" panose="02020400000000000000" pitchFamily="17" charset="-128"/>
              <a:ea typeface="UD デジタル 教科書体 N-R" panose="02020400000000000000" pitchFamily="17" charset="-128"/>
            </a:endParaRPr>
          </a:p>
          <a:p>
            <a:pPr marL="622300" indent="-514350">
              <a:buFontTx/>
              <a:buAutoNum type="circleNumDbPlain" startAt="5"/>
            </a:pPr>
            <a:r>
              <a:rPr lang="ja-JP" altLang="en-US" sz="2400" dirty="0">
                <a:solidFill>
                  <a:schemeClr val="tx2"/>
                </a:solidFill>
                <a:latin typeface="UD デジタル 教科書体 N-R" panose="02020400000000000000" pitchFamily="17" charset="-128"/>
                <a:ea typeface="UD デジタル 教科書体 N-R" panose="02020400000000000000" pitchFamily="17" charset="-128"/>
              </a:rPr>
              <a:t>厳しさと緩やかさの両面を持つ：価値観の共有による行動の厳格なコントロールが求められるとともに、個々人の自主性や企業家精神が強調され、尊重される。</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37753E-721F-9CFA-1E29-E6C35CF7E921}"/>
              </a:ext>
            </a:extLst>
          </p:cNvPr>
          <p:cNvSpPr>
            <a:spLocks noGrp="1"/>
          </p:cNvSpPr>
          <p:nvPr>
            <p:ph type="title"/>
          </p:nvPr>
        </p:nvSpPr>
        <p:spPr>
          <a:xfrm>
            <a:off x="140208" y="621792"/>
            <a:ext cx="11442192" cy="1066800"/>
          </a:xfrm>
        </p:spPr>
        <p:txBody>
          <a:bodyPr/>
          <a:lstStyle/>
          <a:p>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組織文化の定義（シャイン，</a:t>
            </a:r>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2017</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a:t>
            </a:r>
          </a:p>
        </p:txBody>
      </p:sp>
      <p:sp>
        <p:nvSpPr>
          <p:cNvPr id="3" name="コンテンツ プレースホルダー 2">
            <a:extLst>
              <a:ext uri="{FF2B5EF4-FFF2-40B4-BE49-F238E27FC236}">
                <a16:creationId xmlns:a16="http://schemas.microsoft.com/office/drawing/2014/main" id="{E12E6CBD-03B2-7011-F4AA-B18943DE1DFF}"/>
              </a:ext>
            </a:extLst>
          </p:cNvPr>
          <p:cNvSpPr>
            <a:spLocks noGrp="1"/>
          </p:cNvSpPr>
          <p:nvPr>
            <p:ph idx="1"/>
          </p:nvPr>
        </p:nvSpPr>
        <p:spPr>
          <a:xfrm>
            <a:off x="140208" y="1688592"/>
            <a:ext cx="11911584" cy="4885944"/>
          </a:xfrm>
        </p:spPr>
        <p:txBody>
          <a:bodyPr/>
          <a:lstStyle/>
          <a:p>
            <a:pPr marL="109728" indent="0">
              <a:buNone/>
            </a:pPr>
            <a:r>
              <a:rPr kumimoji="1" lang="ja-JP" altLang="en-US" dirty="0">
                <a:latin typeface="UD デジタル 教科書体 N-R" panose="02020400000000000000" pitchFamily="17" charset="-128"/>
                <a:ea typeface="UD デジタル 教科書体 N-R" panose="02020400000000000000" pitchFamily="17" charset="-128"/>
              </a:rPr>
              <a:t>　「グループの文化は、外部適応と内部統合の問題を解決していくなかで、そのグループ内で蓄積、共有された学習と定義できる。蓄積、共有された学習が、有効だと思われるほど十分機能してている場合、グループの文化は新入りのメンバーに対して、グループ内外の問題を正しく捉え、考え、感じ、行動する方法を示唆してくれる。</a:t>
            </a:r>
            <a:endParaRPr kumimoji="1" lang="en-US" altLang="ja-JP" dirty="0">
              <a:latin typeface="UD デジタル 教科書体 N-R" panose="02020400000000000000" pitchFamily="17" charset="-128"/>
              <a:ea typeface="UD デジタル 教科書体 N-R" panose="02020400000000000000" pitchFamily="17" charset="-128"/>
            </a:endParaRPr>
          </a:p>
          <a:p>
            <a:pPr marL="109728" indent="0">
              <a:buNone/>
            </a:pPr>
            <a:r>
              <a:rPr lang="ja-JP" altLang="en-US" dirty="0">
                <a:latin typeface="UD デジタル 教科書体 N-R" panose="02020400000000000000" pitchFamily="17" charset="-128"/>
                <a:ea typeface="UD デジタル 教科書体 N-R" panose="02020400000000000000" pitchFamily="17" charset="-128"/>
              </a:rPr>
              <a:t>　こうした学習の蓄積は、信念、価値観、行動規範のパターンまたはシステムとなり、それらはグループ内では当たり前の基本的前提へと変わり、しまいには意識にすらのぼらなくなる」。</a:t>
            </a:r>
            <a:endParaRPr kumimoji="1" lang="ja-JP" altLang="en-US"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64151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2FB5BD-F1EB-8180-2B69-DD2C1D698CC3}"/>
              </a:ext>
            </a:extLst>
          </p:cNvPr>
          <p:cNvSpPr>
            <a:spLocks noGrp="1"/>
          </p:cNvSpPr>
          <p:nvPr>
            <p:ph type="title"/>
          </p:nvPr>
        </p:nvSpPr>
        <p:spPr>
          <a:xfrm>
            <a:off x="609600" y="923544"/>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組織文化の定義に関</a:t>
            </a:r>
            <a:r>
              <a:rPr lang="ja-JP" altLang="en-US" dirty="0">
                <a:latin typeface="UD デジタル 教科書体 N-B" panose="02020700000000000000" pitchFamily="17" charset="-128"/>
                <a:ea typeface="UD デジタル 教科書体 N-B" panose="02020700000000000000" pitchFamily="17" charset="-128"/>
              </a:rPr>
              <a:t>するポイント</a:t>
            </a: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3" name="コンテンツ プレースホルダー 2">
            <a:extLst>
              <a:ext uri="{FF2B5EF4-FFF2-40B4-BE49-F238E27FC236}">
                <a16:creationId xmlns:a16="http://schemas.microsoft.com/office/drawing/2014/main" id="{712A221A-0603-5073-CCDD-D85B002EBABD}"/>
              </a:ext>
            </a:extLst>
          </p:cNvPr>
          <p:cNvSpPr>
            <a:spLocks noGrp="1"/>
          </p:cNvSpPr>
          <p:nvPr>
            <p:ph idx="1"/>
          </p:nvPr>
        </p:nvSpPr>
        <p:spPr>
          <a:xfrm>
            <a:off x="609600" y="2221992"/>
            <a:ext cx="10972800" cy="4352544"/>
          </a:xfrm>
        </p:spPr>
        <p:txBody>
          <a:bodyPr/>
          <a:lstStyle/>
          <a:p>
            <a:r>
              <a:rPr kumimoji="1" lang="ja-JP" altLang="en-US" dirty="0">
                <a:latin typeface="UD デジタル 教科書体 N-R" panose="02020400000000000000" pitchFamily="17" charset="-128"/>
                <a:ea typeface="UD デジタル 教科書体 N-R" panose="02020400000000000000" pitchFamily="17" charset="-128"/>
              </a:rPr>
              <a:t>組織で蓄積され、共有された学習</a:t>
            </a:r>
            <a:endParaRPr kumimoji="1"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dirty="0">
                <a:latin typeface="UD デジタル 教科書体 N-R" panose="02020400000000000000" pitchFamily="17" charset="-128"/>
                <a:ea typeface="UD デジタル 教科書体 N-R" panose="02020400000000000000" pitchFamily="17" charset="-128"/>
              </a:rPr>
              <a:t>メンバーにとって当たり前のものとみなされている基本的前提</a:t>
            </a:r>
            <a:endParaRPr kumimoji="1" lang="en-US" altLang="ja-JP" dirty="0">
              <a:latin typeface="UD デジタル 教科書体 N-R" panose="02020400000000000000" pitchFamily="17" charset="-128"/>
              <a:ea typeface="UD デジタル 教科書体 N-R" panose="02020400000000000000" pitchFamily="17" charset="-128"/>
            </a:endParaRPr>
          </a:p>
          <a:p>
            <a:r>
              <a:rPr lang="ja-JP" altLang="en-US" dirty="0">
                <a:latin typeface="UD デジタル 教科書体 N-R" panose="02020400000000000000" pitchFamily="17" charset="-128"/>
                <a:ea typeface="UD デジタル 教科書体 N-R" panose="02020400000000000000" pitchFamily="17" charset="-128"/>
              </a:rPr>
              <a:t>組織が持続的に発展するために行ってきた外部適応と内部統合による問題解決してきたことの蓄積</a:t>
            </a:r>
            <a:endParaRPr lang="en-US" altLang="ja-JP" dirty="0">
              <a:latin typeface="UD デジタル 教科書体 N-R" panose="02020400000000000000" pitchFamily="17" charset="-128"/>
              <a:ea typeface="UD デジタル 教科書体 N-R" panose="02020400000000000000" pitchFamily="17" charset="-128"/>
            </a:endParaRPr>
          </a:p>
          <a:p>
            <a:r>
              <a:rPr lang="ja-JP" altLang="en-US" dirty="0">
                <a:latin typeface="UD デジタル 教科書体 N-R" panose="02020400000000000000" pitchFamily="17" charset="-128"/>
                <a:ea typeface="UD デジタル 教科書体 N-R" panose="02020400000000000000" pitchFamily="17" charset="-128"/>
              </a:rPr>
              <a:t>うまくいったやり方が有効だとみなされるようになる事柄が受け入れられる</a:t>
            </a:r>
            <a:endParaRPr lang="en-US" altLang="ja-JP" dirty="0">
              <a:latin typeface="UD デジタル 教科書体 N-R" panose="02020400000000000000" pitchFamily="17" charset="-128"/>
              <a:ea typeface="UD デジタル 教科書体 N-R" panose="02020400000000000000" pitchFamily="17" charset="-128"/>
            </a:endParaRPr>
          </a:p>
          <a:p>
            <a:r>
              <a:rPr lang="ja-JP" altLang="en-US" dirty="0">
                <a:latin typeface="UD デジタル 教科書体 N-R" panose="02020400000000000000" pitchFamily="17" charset="-128"/>
                <a:ea typeface="UD デジタル 教科書体 N-R" panose="02020400000000000000" pitchFamily="17" charset="-128"/>
              </a:rPr>
              <a:t>メンバーの知覚・思考・感情・行動に影響する</a:t>
            </a:r>
            <a:endParaRPr lang="en-US" altLang="ja-JP" dirty="0">
              <a:latin typeface="UD デジタル 教科書体 N-R" panose="02020400000000000000" pitchFamily="17" charset="-128"/>
              <a:ea typeface="UD デジタル 教科書体 N-R" panose="02020400000000000000" pitchFamily="17" charset="-128"/>
            </a:endParaRPr>
          </a:p>
          <a:p>
            <a:endParaRPr kumimoji="1" lang="ja-JP" altLang="en-US" dirty="0"/>
          </a:p>
        </p:txBody>
      </p:sp>
    </p:spTree>
    <p:extLst>
      <p:ext uri="{BB962C8B-B14F-4D97-AF65-F5344CB8AC3E}">
        <p14:creationId xmlns:p14="http://schemas.microsoft.com/office/powerpoint/2010/main" val="82261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4F4DA4-7D45-8606-4E66-017FD7253DE5}"/>
              </a:ext>
            </a:extLst>
          </p:cNvPr>
          <p:cNvSpPr>
            <a:spLocks noGrp="1"/>
          </p:cNvSpPr>
          <p:nvPr>
            <p:ph type="title"/>
          </p:nvPr>
        </p:nvSpPr>
        <p:spPr>
          <a:xfrm>
            <a:off x="609600" y="649224"/>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文化の構造</a:t>
            </a:r>
          </a:p>
        </p:txBody>
      </p:sp>
      <p:sp>
        <p:nvSpPr>
          <p:cNvPr id="3" name="コンテンツ プレースホルダー 2">
            <a:extLst>
              <a:ext uri="{FF2B5EF4-FFF2-40B4-BE49-F238E27FC236}">
                <a16:creationId xmlns:a16="http://schemas.microsoft.com/office/drawing/2014/main" id="{BEA38755-F271-6458-5961-A5E8A9D9A05F}"/>
              </a:ext>
            </a:extLst>
          </p:cNvPr>
          <p:cNvSpPr>
            <a:spLocks noGrp="1"/>
          </p:cNvSpPr>
          <p:nvPr>
            <p:ph idx="1"/>
          </p:nvPr>
        </p:nvSpPr>
        <p:spPr>
          <a:xfrm>
            <a:off x="609600" y="1716024"/>
            <a:ext cx="10972800" cy="5032248"/>
          </a:xfrm>
        </p:spPr>
        <p:txBody>
          <a:bodyPr>
            <a:normAutofit/>
          </a:bodyPr>
          <a:lstStyle/>
          <a:p>
            <a:pPr marL="624078" indent="-514350">
              <a:buFont typeface="+mj-lt"/>
              <a:buAutoNum type="arabicPeriod"/>
            </a:pPr>
            <a:r>
              <a:rPr kumimoji="1"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人工物（文物）</a:t>
            </a:r>
            <a:endParaRPr kumimoji="1"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buFont typeface="Arial" panose="020B0604020202020204" pitchFamily="34" charset="0"/>
              <a:buChar cha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見て感じることのできる構造とプロセス</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Arial" panose="020B0604020202020204" pitchFamily="34" charset="0"/>
              <a:buChar char="•"/>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目にした（観察された）行動</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人工物から行動の意味を解読することは難しい</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78" indent="-514350">
              <a:buFont typeface="+mj-lt"/>
              <a:buAutoNum type="arabicPeriod" startAt="2"/>
            </a:pP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標榜されている信念や価値観</a:t>
            </a:r>
            <a:endPar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buFont typeface="Arial" panose="020B0604020202020204" pitchFamily="34" charset="0"/>
              <a:buChar char="•"/>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理想像、目標、価値観、願望</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Arial" panose="020B0604020202020204" pitchFamily="34" charset="0"/>
              <a:buChar cha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理念</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buFont typeface="Arial" panose="020B0604020202020204" pitchFamily="34" charset="0"/>
              <a:buChar char="•"/>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合理化</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こうした信念や価値観は行動や他の人工物と一致したりしなかったりする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566928" indent="-457200">
              <a:buFont typeface="+mj-lt"/>
              <a:buAutoNum type="arabicPeriod" startAt="3"/>
            </a:pPr>
            <a:r>
              <a:rPr lang="ja-JP" altLang="en-US"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深層にある基本的前提</a:t>
            </a:r>
            <a:endParaRPr lang="en-US" altLang="ja-JP" sz="24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marL="109728" indent="0">
              <a:buNone/>
            </a:pPr>
            <a:r>
              <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自覚しにくい、ごく当たり前のものとみなされている信念や価値観</a:t>
            </a:r>
            <a:endParaRPr kumimoji="1"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こうした前提が行動様式、ものの見方、考え方、感じ方を左右する</a:t>
            </a:r>
            <a:endParaRPr kumimoji="1"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226743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B5BD9B76-26C1-96A0-6E3D-BCD6185B45D6}"/>
              </a:ext>
            </a:extLst>
          </p:cNvPr>
          <p:cNvSpPr>
            <a:spLocks noGrp="1"/>
          </p:cNvSpPr>
          <p:nvPr>
            <p:ph type="title"/>
          </p:nvPr>
        </p:nvSpPr>
        <p:spPr>
          <a:xfrm>
            <a:off x="91440" y="667512"/>
            <a:ext cx="11960351" cy="649224"/>
          </a:xfrm>
        </p:spPr>
        <p:txBody>
          <a:bodyPr>
            <a:normAutofit fontScale="90000"/>
          </a:bodyPr>
          <a:lstStyle/>
          <a:p>
            <a:br>
              <a:rPr lang="en-US" altLang="ja-JP" sz="36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br>
            <a:r>
              <a:rPr lang="ja-JP" altLang="en-US" sz="3600"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深層にある基本的前提</a:t>
            </a:r>
            <a:br>
              <a:rPr lang="en-US" altLang="ja-JP"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b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出典：</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Schein, E. H. (1985). Organizational Culture and Leadership, San Francisco: Jossey-Bass. </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　</a:t>
            </a:r>
            <a:b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b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清水紀彦・浜田幸男訳</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組織文化とリーダーシップ</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,1989</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,108</a:t>
            </a:r>
            <a:r>
              <a:rPr lang="ja-JP" altLang="en-US"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ページ</a:t>
            </a:r>
            <a: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t>)</a:t>
            </a:r>
            <a:br>
              <a:rPr lang="en-US" altLang="ja-JP" sz="1600" b="1" dirty="0">
                <a:latin typeface="Times New Roman" panose="02020603050405020304" pitchFamily="18" charset="0"/>
                <a:ea typeface="UD デジタル 教科書体 N-R" panose="02020400000000000000" pitchFamily="17" charset="-128"/>
                <a:cs typeface="Times New Roman" panose="02020603050405020304" pitchFamily="18" charset="0"/>
              </a:rPr>
            </a:br>
            <a:endPar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03227FDE-0E40-D897-4675-45E3D2825754}"/>
              </a:ext>
            </a:extLst>
          </p:cNvPr>
          <p:cNvGraphicFramePr>
            <a:graphicFrameLocks noGrp="1"/>
          </p:cNvGraphicFramePr>
          <p:nvPr>
            <p:extLst>
              <p:ext uri="{D42A27DB-BD31-4B8C-83A1-F6EECF244321}">
                <p14:modId xmlns:p14="http://schemas.microsoft.com/office/powerpoint/2010/main" val="2946897724"/>
              </p:ext>
            </p:extLst>
          </p:nvPr>
        </p:nvGraphicFramePr>
        <p:xfrm>
          <a:off x="91440" y="1490472"/>
          <a:ext cx="11960351" cy="5266945"/>
        </p:xfrm>
        <a:graphic>
          <a:graphicData uri="http://schemas.openxmlformats.org/drawingml/2006/table">
            <a:tbl>
              <a:tblPr firstRow="1" firstCol="1" bandRow="1">
                <a:tableStyleId>{5940675A-B579-460E-94D1-54222C63F5DA}</a:tableStyleId>
              </a:tblPr>
              <a:tblGrid>
                <a:gridCol w="2752266">
                  <a:extLst>
                    <a:ext uri="{9D8B030D-6E8A-4147-A177-3AD203B41FA5}">
                      <a16:colId xmlns:a16="http://schemas.microsoft.com/office/drawing/2014/main" val="3052466521"/>
                    </a:ext>
                  </a:extLst>
                </a:gridCol>
                <a:gridCol w="9208085">
                  <a:extLst>
                    <a:ext uri="{9D8B030D-6E8A-4147-A177-3AD203B41FA5}">
                      <a16:colId xmlns:a16="http://schemas.microsoft.com/office/drawing/2014/main" val="1368619321"/>
                    </a:ext>
                  </a:extLst>
                </a:gridCol>
              </a:tblGrid>
              <a:tr h="721500">
                <a:tc>
                  <a:txBody>
                    <a:bodyPr/>
                    <a:lstStyle/>
                    <a:p>
                      <a:pPr algn="l">
                        <a:buNone/>
                      </a:pPr>
                      <a:r>
                        <a:rPr lang="ja-JP" sz="18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自然に対する人間の関係</a:t>
                      </a:r>
                      <a:endParaRPr lang="ja-JP" sz="28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組織のレベルにおいて、中心人物が組織と環境の関係を支配、従属、調和、適所の発見、あるいは何の関係であると見ているか。</a:t>
                      </a:r>
                      <a:endParaRPr lang="ja-JP" sz="28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595288679"/>
                  </a:ext>
                </a:extLst>
              </a:tr>
              <a:tr h="1082249">
                <a:tc>
                  <a:txBody>
                    <a:bodyPr/>
                    <a:lstStyle/>
                    <a:p>
                      <a:pPr algn="l">
                        <a:buNone/>
                      </a:pPr>
                      <a:r>
                        <a:rPr lang="ja-JP" sz="18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現実と真理の本質</a:t>
                      </a:r>
                      <a:endParaRPr lang="ja-JP" sz="28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何が真実で何が真実でないか、何が「事実」か、どのように真実は究極的に決定されるのか、真実は「明らかにされ」たり、「発見され」たりするのか、を規定する言語上、行動上の法則。時間と空間に関する基本的概念。</a:t>
                      </a:r>
                      <a:endParaRPr lang="ja-JP" sz="28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2745573664"/>
                  </a:ext>
                </a:extLst>
              </a:tr>
              <a:tr h="865799">
                <a:tc>
                  <a:txBody>
                    <a:bodyPr/>
                    <a:lstStyle/>
                    <a:p>
                      <a:pPr algn="l">
                        <a:buNone/>
                      </a:pPr>
                      <a:r>
                        <a:rPr lang="ja-JP" sz="18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人間性の本質</a:t>
                      </a:r>
                      <a:endParaRPr lang="ja-JP" sz="28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「人間」であることは何を意味し、どのような属性が本質的、または究極的なものと考えられるのか。人間の本質は、善か悪かそれとも中立か。人間は完全なものか否か。</a:t>
                      </a:r>
                      <a:endParaRPr lang="ja-JP" sz="28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713712423"/>
                  </a:ext>
                </a:extLst>
              </a:tr>
              <a:tr h="1154399">
                <a:tc>
                  <a:txBody>
                    <a:bodyPr/>
                    <a:lstStyle/>
                    <a:p>
                      <a:pPr algn="l">
                        <a:buNone/>
                      </a:pPr>
                      <a:r>
                        <a:rPr lang="ja-JP" sz="18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人間活動の本質</a:t>
                      </a:r>
                      <a:endParaRPr lang="ja-JP" sz="28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現実、環境、人間の本質についての上記の仮定にもとづいて、人間にとって、何をすることが「正しい」ことか。能動的であること、受動的であること、自力本願であること、運命論的であること、あるいは、何が仕事で、何が遊びなのか。</a:t>
                      </a:r>
                      <a:endParaRPr lang="ja-JP" sz="28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272384039"/>
                  </a:ext>
                </a:extLst>
              </a:tr>
              <a:tr h="1442998">
                <a:tc>
                  <a:txBody>
                    <a:bodyPr/>
                    <a:lstStyle/>
                    <a:p>
                      <a:pPr algn="l">
                        <a:buNone/>
                      </a:pPr>
                      <a:r>
                        <a:rPr lang="ja-JP" sz="1800" kern="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人間関係の本質</a:t>
                      </a:r>
                      <a:endParaRPr lang="ja-JP" sz="2800" kern="100" dirty="0">
                        <a:solidFill>
                          <a:schemeClr val="tx2"/>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2865" marR="62865" marT="0" marB="0" anchor="ctr"/>
                </a:tc>
                <a:tc>
                  <a:txBody>
                    <a:bodyPr/>
                    <a:lstStyle/>
                    <a:p>
                      <a:pPr indent="101600" algn="l">
                        <a:buNone/>
                      </a:pPr>
                      <a:r>
                        <a:rPr lang="ja-JP" sz="1800" kern="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rPr>
                        <a:t>人がお互いに関係づけたり、権力や愛を配分するための「正しい方法」と考えられたりしているものは何か。人生とはお互い助け合うものか。それとも、競争的なものか、個人主義的か、集団協調的か、共同体か。伝統的な直系の権威、法律、カリスマにもとづいているのか、あるいは、何にもとづいているのか。</a:t>
                      </a:r>
                      <a:endParaRPr lang="ja-JP" sz="2800" kern="100" dirty="0">
                        <a:solidFill>
                          <a:schemeClr val="tx2"/>
                        </a:solidFill>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334093556"/>
                  </a:ext>
                </a:extLst>
              </a:tr>
            </a:tbl>
          </a:graphicData>
        </a:graphic>
      </p:graphicFrame>
    </p:spTree>
    <p:extLst>
      <p:ext uri="{BB962C8B-B14F-4D97-AF65-F5344CB8AC3E}">
        <p14:creationId xmlns:p14="http://schemas.microsoft.com/office/powerpoint/2010/main" val="290923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14F544-94AB-DAF5-DBCB-72F14D98D1B5}"/>
              </a:ext>
            </a:extLst>
          </p:cNvPr>
          <p:cNvSpPr>
            <a:spLocks noGrp="1"/>
          </p:cNvSpPr>
          <p:nvPr>
            <p:ph type="title"/>
          </p:nvPr>
        </p:nvSpPr>
        <p:spPr>
          <a:xfrm>
            <a:off x="609600" y="752856"/>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外部適応の課題</a:t>
            </a:r>
          </a:p>
        </p:txBody>
      </p:sp>
      <p:sp>
        <p:nvSpPr>
          <p:cNvPr id="3" name="コンテンツ プレースホルダー 2">
            <a:extLst>
              <a:ext uri="{FF2B5EF4-FFF2-40B4-BE49-F238E27FC236}">
                <a16:creationId xmlns:a16="http://schemas.microsoft.com/office/drawing/2014/main" id="{8C167797-62BC-77AE-716C-AB1F0B4AABBF}"/>
              </a:ext>
            </a:extLst>
          </p:cNvPr>
          <p:cNvSpPr>
            <a:spLocks noGrp="1"/>
          </p:cNvSpPr>
          <p:nvPr>
            <p:ph idx="1"/>
          </p:nvPr>
        </p:nvSpPr>
        <p:spPr>
          <a:xfrm>
            <a:off x="609600" y="1965960"/>
            <a:ext cx="10972800" cy="4608576"/>
          </a:xfrm>
        </p:spPr>
        <p:txBody>
          <a:bodyPr>
            <a:normAutofit/>
          </a:bodyPr>
          <a:lstStyle/>
          <a:p>
            <a:r>
              <a:rPr kumimoji="1" lang="ja-JP" altLang="en-US" b="1" dirty="0">
                <a:latin typeface="UD デジタル 教科書体 N-B" panose="02020700000000000000" pitchFamily="17" charset="-128"/>
                <a:ea typeface="UD デジタル 教科書体 N-B" panose="02020700000000000000" pitchFamily="17" charset="-128"/>
              </a:rPr>
              <a:t>使命</a:t>
            </a:r>
            <a:r>
              <a:rPr kumimoji="1" lang="ja-JP" altLang="en-US" dirty="0">
                <a:latin typeface="UD デジタル 教科書体 N-R" panose="02020400000000000000" pitchFamily="17" charset="-128"/>
                <a:ea typeface="UD デジタル 教科書体 N-R" panose="02020400000000000000" pitchFamily="17" charset="-128"/>
              </a:rPr>
              <a:t>：中核となるミッション、主要課題、顕在的および潜在的機能の共通理解を得ること</a:t>
            </a:r>
            <a:endParaRPr kumimoji="1" lang="en-US" altLang="ja-JP" dirty="0">
              <a:latin typeface="UD デジタル 教科書体 N-R" panose="02020400000000000000" pitchFamily="17" charset="-128"/>
              <a:ea typeface="UD デジタル 教科書体 N-R" panose="02020400000000000000" pitchFamily="17" charset="-128"/>
            </a:endParaRPr>
          </a:p>
          <a:p>
            <a:r>
              <a:rPr lang="ja-JP" altLang="en-US" b="1" dirty="0">
                <a:latin typeface="UD デジタル 教科書体 N-B" panose="02020700000000000000" pitchFamily="17" charset="-128"/>
                <a:ea typeface="UD デジタル 教科書体 N-B" panose="02020700000000000000" pitchFamily="17" charset="-128"/>
              </a:rPr>
              <a:t>目標</a:t>
            </a:r>
            <a:r>
              <a:rPr lang="ja-JP" altLang="en-US" dirty="0">
                <a:latin typeface="UD デジタル 教科書体 N-R" panose="02020400000000000000" pitchFamily="17" charset="-128"/>
                <a:ea typeface="UD デジタル 教科書体 N-R" panose="02020400000000000000" pitchFamily="17" charset="-128"/>
              </a:rPr>
              <a:t>：中核となるミッションから導きだされる目標についての合意を形成すること</a:t>
            </a:r>
            <a:endParaRPr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b="1" dirty="0">
                <a:latin typeface="UD デジタル 教科書体 N-B" panose="02020700000000000000" pitchFamily="17" charset="-128"/>
                <a:ea typeface="UD デジタル 教科書体 N-B" panose="02020700000000000000" pitchFamily="17" charset="-128"/>
              </a:rPr>
              <a:t>手段</a:t>
            </a:r>
            <a:r>
              <a:rPr kumimoji="1" lang="ja-JP" altLang="en-US" dirty="0">
                <a:latin typeface="UD デジタル 教科書体 N-R" panose="02020400000000000000" pitchFamily="17" charset="-128"/>
                <a:ea typeface="UD デジタル 教科書体 N-R" panose="02020400000000000000" pitchFamily="17" charset="-128"/>
              </a:rPr>
              <a:t>：目標の達成に向けて用いる手段（組織構造、分業、報酬システム、権限体系）についての合意を形成すること</a:t>
            </a:r>
            <a:endParaRPr kumimoji="1" lang="en-US" altLang="ja-JP" dirty="0">
              <a:latin typeface="UD デジタル 教科書体 N-R" panose="02020400000000000000" pitchFamily="17" charset="-128"/>
              <a:ea typeface="UD デジタル 教科書体 N-R" panose="02020400000000000000" pitchFamily="17" charset="-128"/>
            </a:endParaRPr>
          </a:p>
          <a:p>
            <a:r>
              <a:rPr lang="ja-JP" altLang="en-US" b="1" dirty="0">
                <a:latin typeface="UD デジタル 教科書体 N-B" panose="02020700000000000000" pitchFamily="17" charset="-128"/>
                <a:ea typeface="UD デジタル 教科書体 N-B" panose="02020700000000000000" pitchFamily="17" charset="-128"/>
              </a:rPr>
              <a:t>測定</a:t>
            </a:r>
            <a:r>
              <a:rPr lang="ja-JP" altLang="en-US" dirty="0">
                <a:latin typeface="UD デジタル 教科書体 N-R" panose="02020400000000000000" pitchFamily="17" charset="-128"/>
                <a:ea typeface="UD デジタル 教科書体 N-R" panose="02020400000000000000" pitchFamily="17" charset="-128"/>
              </a:rPr>
              <a:t>：グループの目標達成の程度を測定するための、情報および管理システムの評価基準についての合意を形成すること</a:t>
            </a:r>
            <a:endParaRPr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b="1" dirty="0">
                <a:latin typeface="UD デジタル 教科書体 N-B" panose="02020700000000000000" pitchFamily="17" charset="-128"/>
                <a:ea typeface="UD デジタル 教科書体 N-B" panose="02020700000000000000" pitchFamily="17" charset="-128"/>
              </a:rPr>
              <a:t>修正と修復</a:t>
            </a:r>
            <a:r>
              <a:rPr kumimoji="1" lang="ja-JP" altLang="en-US" dirty="0">
                <a:latin typeface="UD デジタル 教科書体 N-R" panose="02020400000000000000" pitchFamily="17" charset="-128"/>
                <a:ea typeface="UD デジタル 教科書体 N-R" panose="02020400000000000000" pitchFamily="17" charset="-128"/>
              </a:rPr>
              <a:t>：目標未達時の修正・修復に関する適切な戦略についての合意を形成すること</a:t>
            </a:r>
          </a:p>
        </p:txBody>
      </p:sp>
    </p:spTree>
    <p:extLst>
      <p:ext uri="{BB962C8B-B14F-4D97-AF65-F5344CB8AC3E}">
        <p14:creationId xmlns:p14="http://schemas.microsoft.com/office/powerpoint/2010/main" val="145890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59D624-F89F-FE65-0F31-4FDFC9F3CC91}"/>
              </a:ext>
            </a:extLst>
          </p:cNvPr>
          <p:cNvSpPr>
            <a:spLocks noGrp="1"/>
          </p:cNvSpPr>
          <p:nvPr>
            <p:ph type="title"/>
          </p:nvPr>
        </p:nvSpPr>
        <p:spPr>
          <a:xfrm>
            <a:off x="609600" y="658368"/>
            <a:ext cx="10972800"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内部統合の課題</a:t>
            </a:r>
          </a:p>
        </p:txBody>
      </p:sp>
      <p:sp>
        <p:nvSpPr>
          <p:cNvPr id="3" name="コンテンツ プレースホルダー 2">
            <a:extLst>
              <a:ext uri="{FF2B5EF4-FFF2-40B4-BE49-F238E27FC236}">
                <a16:creationId xmlns:a16="http://schemas.microsoft.com/office/drawing/2014/main" id="{CBB15876-6BE8-2935-1AB4-A986A38FB18B}"/>
              </a:ext>
            </a:extLst>
          </p:cNvPr>
          <p:cNvSpPr>
            <a:spLocks noGrp="1"/>
          </p:cNvSpPr>
          <p:nvPr>
            <p:ph idx="1"/>
          </p:nvPr>
        </p:nvSpPr>
        <p:spPr>
          <a:xfrm>
            <a:off x="609600" y="1828800"/>
            <a:ext cx="10972800" cy="4745736"/>
          </a:xfrm>
        </p:spPr>
        <p:txBody>
          <a:bodyPr/>
          <a:lstStyle/>
          <a:p>
            <a:r>
              <a:rPr kumimoji="1" lang="ja-JP" altLang="en-US"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言語</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：共通言語と概念カテゴリーを創り出すこと</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アイデンティティと境界</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：グループの境界とグループに内包される基準を定義すること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権限</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：権力、権限、地位の配分に関する合意を形成すること</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信頼とオープンさ</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：互いの関係に関する規範を構築すること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b="1"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賞罰</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：報酬と制裁の定義と適用を行うこと</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説明できないもの</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：説明できないものを説明するための概念を構築すること</a:t>
            </a:r>
            <a:endPar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325657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2756</Words>
  <Application>Microsoft Office PowerPoint</Application>
  <PresentationFormat>ワイド画面</PresentationFormat>
  <Paragraphs>158</Paragraphs>
  <Slides>20</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20</vt:i4>
      </vt:variant>
    </vt:vector>
  </HeadingPairs>
  <TitlesOfParts>
    <vt:vector size="32"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Wingdings 3</vt:lpstr>
      <vt:lpstr>トレーニング プレゼンテーション</vt:lpstr>
      <vt:lpstr>リーダーシップ徹底講座 第2版 （組織文化の創造と変革をもたらすリーダーシップ）</vt:lpstr>
      <vt:lpstr>組織文化論のはじまり『エクセレント・カンパニー』 ピーターズ&amp; ウォーターマン（1982）</vt:lpstr>
      <vt:lpstr>組織文化論のはじまり『エクセレント・カンパニー』 ピーターズ&amp; ウォーターマン（1982）</vt:lpstr>
      <vt:lpstr>組織文化の定義（シャイン，2017）</vt:lpstr>
      <vt:lpstr>組織文化の定義に関するポイント</vt:lpstr>
      <vt:lpstr>文化の構造</vt:lpstr>
      <vt:lpstr> 深層にある基本的前提 出典：Schein, E. H. (1985). Organizational Culture and Leadership, San Francisco: Jossey-Bass. 　 　　(清水紀彦・浜田幸男訳『組織文化とリーダーシップ』ダイヤモンド社,1989年,108ページ) </vt:lpstr>
      <vt:lpstr>外部適応の課題</vt:lpstr>
      <vt:lpstr>内部統合の課題</vt:lpstr>
      <vt:lpstr>組織文化はどのようにして創り出されるのか</vt:lpstr>
      <vt:lpstr>組織文化はどのようにして根付いていくのか</vt:lpstr>
      <vt:lpstr>組織文化の強さと安定性</vt:lpstr>
      <vt:lpstr> 組織の発達サイクル 出典：エドガー・H・シャイン（2000）「組織文化、改革とリーダーシップ」『CREO』第12巻第2号94頁（一部著者改訂）。 </vt:lpstr>
      <vt:lpstr>学習・変革の段階とサイクル</vt:lpstr>
      <vt:lpstr>組織文化変革のメカニズム</vt:lpstr>
      <vt:lpstr>学習する文化を構築する</vt:lpstr>
      <vt:lpstr>シンボリック・マネジャー（ディール&amp; ケネディ,1982）</vt:lpstr>
      <vt:lpstr>シンボリック・マネジャー</vt:lpstr>
      <vt:lpstr>エクセレント・リーダー（ピーターズ&amp;オースチン,1985）</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3</cp:revision>
  <dcterms:created xsi:type="dcterms:W3CDTF">2026-08-19T08:10:15Z</dcterms:created>
  <dcterms:modified xsi:type="dcterms:W3CDTF">2026-08-20T02:27:15Z</dcterms:modified>
</cp:coreProperties>
</file>