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481" r:id="rId2"/>
    <p:sldId id="258" r:id="rId3"/>
    <p:sldId id="260" r:id="rId4"/>
    <p:sldId id="261" r:id="rId5"/>
    <p:sldId id="262"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50F8F-8154-4E17-9660-F9F9B37ED4E4}"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E4043-144E-4FBB-809C-AAB065349DD1}" type="slidenum">
              <a:rPr kumimoji="1" lang="ja-JP" altLang="en-US" smtClean="0"/>
              <a:t>‹#›</a:t>
            </a:fld>
            <a:endParaRPr kumimoji="1" lang="ja-JP" altLang="en-US"/>
          </a:p>
        </p:txBody>
      </p:sp>
    </p:spTree>
    <p:extLst>
      <p:ext uri="{BB962C8B-B14F-4D97-AF65-F5344CB8AC3E}">
        <p14:creationId xmlns:p14="http://schemas.microsoft.com/office/powerpoint/2010/main" val="8397180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78466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623008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2307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2026/8/16</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527193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99985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6854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71253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16222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93790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51645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24077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14605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2519501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（カリスマ性で人を動かす）</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D7B89E-BA02-D480-7AF2-0ED2C8A904E4}"/>
              </a:ext>
            </a:extLst>
          </p:cNvPr>
          <p:cNvSpPr>
            <a:spLocks noGrp="1"/>
          </p:cNvSpPr>
          <p:nvPr>
            <p:ph type="title"/>
          </p:nvPr>
        </p:nvSpPr>
        <p:spPr>
          <a:xfrm>
            <a:off x="174170" y="664029"/>
            <a:ext cx="11941629" cy="1251857"/>
          </a:xfrm>
        </p:spPr>
        <p:txBody>
          <a:bodyP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コンガー＝カヌンゴのカリスマ的リーダーシップ</a:t>
            </a:r>
            <a:br>
              <a:rPr lang="en-US" altLang="ja-JP" sz="3600" dirty="0">
                <a:latin typeface="UD デジタル 教科書体 NK-B" panose="02020700000000000000" pitchFamily="18" charset="-128"/>
                <a:ea typeface="UD デジタル 教科書体 NK-B" panose="02020700000000000000" pitchFamily="18" charset="-128"/>
              </a:rPr>
            </a:br>
            <a:r>
              <a:rPr lang="en-US" altLang="ja-JP" sz="3600" dirty="0">
                <a:latin typeface="UD デジタル 教科書体 NK-B" panose="02020700000000000000" pitchFamily="18" charset="-128"/>
                <a:ea typeface="UD デジタル 教科書体 NK-B" panose="02020700000000000000" pitchFamily="18" charset="-128"/>
              </a:rPr>
              <a:t>(</a:t>
            </a:r>
            <a:r>
              <a:rPr lang="ja-JP" altLang="en-US" sz="3600" dirty="0">
                <a:latin typeface="UD デジタル 教科書体 NK-B" panose="02020700000000000000" pitchFamily="18" charset="-128"/>
                <a:ea typeface="UD デジタル 教科書体 NK-B" panose="02020700000000000000" pitchFamily="18" charset="-128"/>
              </a:rPr>
              <a:t>行動特性</a:t>
            </a:r>
            <a:r>
              <a:rPr lang="en-US" altLang="ja-JP" sz="3600" dirty="0">
                <a:latin typeface="UD デジタル 教科書体 NK-B" panose="02020700000000000000" pitchFamily="18" charset="-128"/>
                <a:ea typeface="UD デジタル 教科書体 NK-B" panose="02020700000000000000" pitchFamily="18" charset="-128"/>
              </a:rPr>
              <a:t>)</a:t>
            </a:r>
            <a:endParaRPr kumimoji="1" lang="ja-JP" altLang="en-US" sz="3600" dirty="0"/>
          </a:p>
        </p:txBody>
      </p:sp>
      <p:sp>
        <p:nvSpPr>
          <p:cNvPr id="3" name="コンテンツ プレースホルダー 2">
            <a:extLst>
              <a:ext uri="{FF2B5EF4-FFF2-40B4-BE49-F238E27FC236}">
                <a16:creationId xmlns:a16="http://schemas.microsoft.com/office/drawing/2014/main" id="{274E5F0F-108E-9F54-1BB3-0BEA23F885D6}"/>
              </a:ext>
            </a:extLst>
          </p:cNvPr>
          <p:cNvSpPr>
            <a:spLocks noGrp="1"/>
          </p:cNvSpPr>
          <p:nvPr>
            <p:ph idx="1"/>
          </p:nvPr>
        </p:nvSpPr>
        <p:spPr>
          <a:xfrm>
            <a:off x="174170" y="2318657"/>
            <a:ext cx="10495023" cy="4114800"/>
          </a:xfrm>
        </p:spPr>
        <p:txBody>
          <a:bodyPr/>
          <a:lstStyle/>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ビジョンの打ち出し</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フォロワーの心を打つ表現力</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言葉を操る能力</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高い実行力</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フォロワーの模範となる行動</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役割モデリング</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endParaRPr kumimoji="1" lang="ja-JP" altLang="en-US" dirty="0"/>
          </a:p>
        </p:txBody>
      </p:sp>
    </p:spTree>
    <p:extLst>
      <p:ext uri="{BB962C8B-B14F-4D97-AF65-F5344CB8AC3E}">
        <p14:creationId xmlns:p14="http://schemas.microsoft.com/office/powerpoint/2010/main" val="3668612855"/>
      </p:ext>
    </p:extLst>
  </p:cSld>
  <p:clrMapOvr>
    <a:masterClrMapping/>
  </p:clrMapOvr>
  <mc:AlternateContent xmlns:mc="http://schemas.openxmlformats.org/markup-compatibility/2006" xmlns:p14="http://schemas.microsoft.com/office/powerpoint/2010/main">
    <mc:Choice Requires="p14">
      <p:transition spd="med" p14:dur="700" advTm="59651">
        <p:fade/>
      </p:transition>
    </mc:Choice>
    <mc:Fallback xmlns="">
      <p:transition spd="med" advTm="59651">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FC6A96-BA85-F198-9102-BA9A3729D5BF}"/>
              </a:ext>
            </a:extLst>
          </p:cNvPr>
          <p:cNvSpPr>
            <a:spLocks noGrp="1"/>
          </p:cNvSpPr>
          <p:nvPr>
            <p:ph type="title"/>
          </p:nvPr>
        </p:nvSpPr>
        <p:spPr>
          <a:xfrm>
            <a:off x="130628" y="740229"/>
            <a:ext cx="11908971" cy="1262743"/>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コンガー＝カヌンゴのカリスマ的リーダーシップ</a:t>
            </a:r>
            <a:br>
              <a:rPr lang="en-US" altLang="ja-JP" sz="3600" dirty="0">
                <a:latin typeface="UD デジタル 教科書体 NK-B" panose="02020700000000000000" pitchFamily="18" charset="-128"/>
                <a:ea typeface="UD デジタル 教科書体 NK-B" panose="02020700000000000000" pitchFamily="18" charset="-128"/>
              </a:rPr>
            </a:br>
            <a:r>
              <a:rPr lang="en-US" altLang="ja-JP" sz="3600" dirty="0">
                <a:latin typeface="UD デジタル 教科書体 NK-B" panose="02020700000000000000" pitchFamily="18" charset="-128"/>
                <a:ea typeface="UD デジタル 教科書体 NK-B" panose="02020700000000000000" pitchFamily="18" charset="-128"/>
              </a:rPr>
              <a:t>(</a:t>
            </a:r>
            <a:r>
              <a:rPr lang="ja-JP" altLang="en-US" sz="3600" dirty="0">
                <a:latin typeface="UD デジタル 教科書体 NK-B" panose="02020700000000000000" pitchFamily="18" charset="-128"/>
                <a:ea typeface="UD デジタル 教科書体 NK-B" panose="02020700000000000000" pitchFamily="18" charset="-128"/>
              </a:rPr>
              <a:t>リーダーの資質とフォロワーの特性</a:t>
            </a:r>
            <a:r>
              <a:rPr lang="en-US" altLang="ja-JP" sz="3600" dirty="0">
                <a:latin typeface="UD デジタル 教科書体 NK-B" panose="02020700000000000000" pitchFamily="18" charset="-128"/>
                <a:ea typeface="UD デジタル 教科書体 NK-B" panose="02020700000000000000" pitchFamily="18" charset="-128"/>
              </a:rPr>
              <a:t>)</a:t>
            </a:r>
            <a:endParaRPr kumimoji="1" lang="ja-JP" altLang="en-US" sz="3600" dirty="0"/>
          </a:p>
        </p:txBody>
      </p:sp>
      <p:sp>
        <p:nvSpPr>
          <p:cNvPr id="3" name="コンテンツ プレースホルダー 2">
            <a:extLst>
              <a:ext uri="{FF2B5EF4-FFF2-40B4-BE49-F238E27FC236}">
                <a16:creationId xmlns:a16="http://schemas.microsoft.com/office/drawing/2014/main" id="{36CE89A0-C1EE-345B-AEF7-55D5006AF8F8}"/>
              </a:ext>
            </a:extLst>
          </p:cNvPr>
          <p:cNvSpPr>
            <a:spLocks noGrp="1"/>
          </p:cNvSpPr>
          <p:nvPr>
            <p:ph idx="1"/>
          </p:nvPr>
        </p:nvSpPr>
        <p:spPr>
          <a:xfrm>
            <a:off x="130628" y="2002972"/>
            <a:ext cx="11908971" cy="4637314"/>
          </a:xfrm>
        </p:spPr>
        <p:txBody>
          <a:bodyPr>
            <a:normAutofit/>
          </a:bodyPr>
          <a:lstStyle/>
          <a:p>
            <a:pPr marL="109537" indent="0" fontAlgn="auto">
              <a:spcAft>
                <a:spcPts val="0"/>
              </a:spcAft>
              <a:buFont typeface="Wingdings 3" panose="05040102010807070707" pitchFamily="18" charset="2"/>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資質</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強い自信と決断力</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リーダーとしての使命感の強さ</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強い権力欲</a:t>
            </a:r>
          </a:p>
          <a:p>
            <a:pPr marL="109537" indent="0" fontAlgn="auto">
              <a:spcAft>
                <a:spcPts val="0"/>
              </a:spcAft>
              <a:buFont typeface="Wingdings 3" panose="05040102010807070707" pitchFamily="18" charset="2"/>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フォロワーの特性</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リーダーへの強い愛着と信頼</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リーダーへの自発的服従</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高いモチベーション</a:t>
            </a:r>
          </a:p>
          <a:p>
            <a:endParaRPr kumimoji="1" lang="ja-JP" altLang="en-US" dirty="0"/>
          </a:p>
        </p:txBody>
      </p:sp>
    </p:spTree>
    <p:extLst>
      <p:ext uri="{BB962C8B-B14F-4D97-AF65-F5344CB8AC3E}">
        <p14:creationId xmlns:p14="http://schemas.microsoft.com/office/powerpoint/2010/main" val="2700698621"/>
      </p:ext>
    </p:extLst>
  </p:cSld>
  <p:clrMapOvr>
    <a:masterClrMapping/>
  </p:clrMapOvr>
  <mc:AlternateContent xmlns:mc="http://schemas.openxmlformats.org/markup-compatibility/2006" xmlns:p14="http://schemas.microsoft.com/office/powerpoint/2010/main">
    <mc:Choice Requires="p14">
      <p:transition spd="med" p14:dur="700" advTm="42602">
        <p:fade/>
      </p:transition>
    </mc:Choice>
    <mc:Fallback xmlns="">
      <p:transition spd="med" advTm="42602">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C572D4-EA94-1D89-17A8-77A55D2844CB}"/>
              </a:ext>
            </a:extLst>
          </p:cNvPr>
          <p:cNvSpPr>
            <a:spLocks noGrp="1"/>
          </p:cNvSpPr>
          <p:nvPr>
            <p:ph type="title"/>
          </p:nvPr>
        </p:nvSpPr>
        <p:spPr>
          <a:xfrm>
            <a:off x="163286" y="685799"/>
            <a:ext cx="11898085" cy="1502228"/>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コンガー＝カヌンゴのカリスマ的リーダーシップ</a:t>
            </a:r>
            <a:br>
              <a:rPr lang="en-US" altLang="ja-JP" sz="3600" dirty="0">
                <a:latin typeface="UD デジタル 教科書体 NK-B" panose="02020700000000000000" pitchFamily="18" charset="-128"/>
                <a:ea typeface="UD デジタル 教科書体 NK-B" panose="02020700000000000000" pitchFamily="18" charset="-128"/>
              </a:rPr>
            </a:br>
            <a:r>
              <a:rPr lang="ja-JP" altLang="en-US" sz="3600" dirty="0">
                <a:latin typeface="UD デジタル 教科書体 NK-B" panose="02020700000000000000" pitchFamily="18" charset="-128"/>
                <a:ea typeface="UD デジタル 教科書体 NK-B" panose="02020700000000000000" pitchFamily="18" charset="-128"/>
              </a:rPr>
              <a:t>測定尺度を構成する因子</a:t>
            </a:r>
            <a:endParaRPr kumimoji="1" lang="ja-JP" altLang="en-US" sz="3600" dirty="0"/>
          </a:p>
        </p:txBody>
      </p:sp>
      <p:sp>
        <p:nvSpPr>
          <p:cNvPr id="3" name="コンテンツ プレースホルダー 2">
            <a:extLst>
              <a:ext uri="{FF2B5EF4-FFF2-40B4-BE49-F238E27FC236}">
                <a16:creationId xmlns:a16="http://schemas.microsoft.com/office/drawing/2014/main" id="{4A78A37C-EA35-B6BF-DB0E-09955ADAAE38}"/>
              </a:ext>
            </a:extLst>
          </p:cNvPr>
          <p:cNvSpPr>
            <a:spLocks noGrp="1"/>
          </p:cNvSpPr>
          <p:nvPr>
            <p:ph idx="1"/>
          </p:nvPr>
        </p:nvSpPr>
        <p:spPr>
          <a:xfrm>
            <a:off x="163286" y="2340429"/>
            <a:ext cx="11898085" cy="4147457"/>
          </a:xfrm>
        </p:spPr>
        <p:txBody>
          <a:bodyPr/>
          <a:lstStyle/>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ビジョンの表明</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環境への感受性</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メンバーのニーズに対する感受性</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リスクを厭わない</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型にはまらない行動</a:t>
            </a:r>
          </a:p>
          <a:p>
            <a:endParaRPr kumimoji="1" lang="ja-JP" altLang="en-US" dirty="0"/>
          </a:p>
        </p:txBody>
      </p:sp>
    </p:spTree>
    <p:extLst>
      <p:ext uri="{BB962C8B-B14F-4D97-AF65-F5344CB8AC3E}">
        <p14:creationId xmlns:p14="http://schemas.microsoft.com/office/powerpoint/2010/main" val="435752366"/>
      </p:ext>
    </p:extLst>
  </p:cSld>
  <p:clrMapOvr>
    <a:masterClrMapping/>
  </p:clrMapOvr>
  <mc:AlternateContent xmlns:mc="http://schemas.openxmlformats.org/markup-compatibility/2006" xmlns:p14="http://schemas.microsoft.com/office/powerpoint/2010/main">
    <mc:Choice Requires="p14">
      <p:transition spd="med" p14:dur="700" advTm="44258">
        <p:fade/>
      </p:transition>
    </mc:Choice>
    <mc:Fallback xmlns="">
      <p:transition spd="med" advTm="44258">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B6A1D9-DBB6-0CDD-6CB8-A2C2DF5E7A0F}"/>
              </a:ext>
            </a:extLst>
          </p:cNvPr>
          <p:cNvSpPr>
            <a:spLocks noGrp="1"/>
          </p:cNvSpPr>
          <p:nvPr>
            <p:ph type="title"/>
          </p:nvPr>
        </p:nvSpPr>
        <p:spPr>
          <a:xfrm>
            <a:off x="97970" y="674915"/>
            <a:ext cx="11996057" cy="1066800"/>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rPr>
              <a:t>ビジョンの表明</a:t>
            </a:r>
            <a:endParaRPr kumimoji="1" lang="ja-JP" altLang="en-US" sz="3600" dirty="0"/>
          </a:p>
        </p:txBody>
      </p:sp>
      <p:sp>
        <p:nvSpPr>
          <p:cNvPr id="3" name="コンテンツ プレースホルダー 2">
            <a:extLst>
              <a:ext uri="{FF2B5EF4-FFF2-40B4-BE49-F238E27FC236}">
                <a16:creationId xmlns:a16="http://schemas.microsoft.com/office/drawing/2014/main" id="{49FAF797-E751-C8CF-3E11-6D2FE84566BA}"/>
              </a:ext>
            </a:extLst>
          </p:cNvPr>
          <p:cNvSpPr>
            <a:spLocks noGrp="1"/>
          </p:cNvSpPr>
          <p:nvPr>
            <p:ph idx="1"/>
          </p:nvPr>
        </p:nvSpPr>
        <p:spPr>
          <a:xfrm>
            <a:off x="97970" y="1850571"/>
            <a:ext cx="11996057" cy="4811486"/>
          </a:xfrm>
        </p:spPr>
        <p:txBody>
          <a:bodyPr/>
          <a:lstStyle/>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フォロワーを鼓舞する戦略的、組織的目標を示す。</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フォロワーの意識を高める言動、組織のメンバーとして活動することの重要性を効果的に表明してフォロワーを動機づける。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組織の将来にむけて新たなアイデアを継続的に生み出す。</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人を熱狂させる語り手である。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ビジョンを有する、</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将来の可能性についてのアイデアをしばしば打ち出す。</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企業家的、</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目標を達成するために新たな機会を捉える。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目標の達成を促進しうる新たな環境上の機会</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物質的そして社会的にも望ましい状況</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をたやすく認識する。</a:t>
            </a:r>
          </a:p>
          <a:p>
            <a:endParaRPr kumimoji="1" lang="ja-JP" altLang="en-US" dirty="0"/>
          </a:p>
        </p:txBody>
      </p:sp>
    </p:spTree>
    <p:extLst>
      <p:ext uri="{BB962C8B-B14F-4D97-AF65-F5344CB8AC3E}">
        <p14:creationId xmlns:p14="http://schemas.microsoft.com/office/powerpoint/2010/main" val="1071072354"/>
      </p:ext>
    </p:extLst>
  </p:cSld>
  <p:clrMapOvr>
    <a:masterClrMapping/>
  </p:clrMapOvr>
  <mc:AlternateContent xmlns:mc="http://schemas.openxmlformats.org/markup-compatibility/2006" xmlns:p14="http://schemas.microsoft.com/office/powerpoint/2010/main">
    <mc:Choice Requires="p14">
      <p:transition spd="med" p14:dur="700" advTm="152910">
        <p:fade/>
      </p:transition>
    </mc:Choice>
    <mc:Fallback xmlns="">
      <p:transition spd="med" advTm="15291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D13282-54AC-9809-CEF0-DCA2B8234A81}"/>
              </a:ext>
            </a:extLst>
          </p:cNvPr>
          <p:cNvSpPr>
            <a:spLocks noGrp="1"/>
          </p:cNvSpPr>
          <p:nvPr>
            <p:ph type="title"/>
          </p:nvPr>
        </p:nvSpPr>
        <p:spPr>
          <a:xfrm>
            <a:off x="125186" y="718457"/>
            <a:ext cx="11941627" cy="1066800"/>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環境への感受性</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416A0831-EEFF-0470-9808-D54CC41C38AD}"/>
              </a:ext>
            </a:extLst>
          </p:cNvPr>
          <p:cNvSpPr>
            <a:spLocks noGrp="1"/>
          </p:cNvSpPr>
          <p:nvPr>
            <p:ph idx="1"/>
          </p:nvPr>
        </p:nvSpPr>
        <p:spPr>
          <a:xfrm>
            <a:off x="125186" y="1371599"/>
            <a:ext cx="11941627" cy="4931229"/>
          </a:xfrm>
        </p:spPr>
        <p:txBody>
          <a:bodyPr anchor="ctr"/>
          <a:lstStyle/>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目標を達成する中で存在し得る物質的な環境</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技術的限界、資源の枯渇など</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による制約条件をたやすく認識する。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目標を達成するなかで存在し得る組織の社会的あるいは文化的環境による制約条件をたやすく認識する。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組織のメンバーの能力やスキルを認識している。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組織のメンバーの限界について認識している。</a:t>
            </a:r>
          </a:p>
          <a:p>
            <a:endParaRPr kumimoji="1" lang="ja-JP" altLang="en-US" dirty="0"/>
          </a:p>
        </p:txBody>
      </p:sp>
    </p:spTree>
    <p:extLst>
      <p:ext uri="{BB962C8B-B14F-4D97-AF65-F5344CB8AC3E}">
        <p14:creationId xmlns:p14="http://schemas.microsoft.com/office/powerpoint/2010/main" val="3206939547"/>
      </p:ext>
    </p:extLst>
  </p:cSld>
  <p:clrMapOvr>
    <a:masterClrMapping/>
  </p:clrMapOvr>
  <mc:AlternateContent xmlns:mc="http://schemas.openxmlformats.org/markup-compatibility/2006" xmlns:p14="http://schemas.microsoft.com/office/powerpoint/2010/main">
    <mc:Choice Requires="p14">
      <p:transition spd="med" p14:dur="700" advTm="76999">
        <p:fade/>
      </p:transition>
    </mc:Choice>
    <mc:Fallback xmlns="">
      <p:transition spd="med" advTm="76999">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CC04C4-5D32-9796-B7C5-9F3DFE477AC0}"/>
              </a:ext>
            </a:extLst>
          </p:cNvPr>
          <p:cNvSpPr>
            <a:spLocks noGrp="1"/>
          </p:cNvSpPr>
          <p:nvPr>
            <p:ph type="title"/>
          </p:nvPr>
        </p:nvSpPr>
        <p:spPr>
          <a:xfrm>
            <a:off x="136071" y="381000"/>
            <a:ext cx="11919857" cy="1502229"/>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メンバーのニーズに対する感受性</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3B067232-CA33-9FC1-80CB-03C6E50C47F8}"/>
              </a:ext>
            </a:extLst>
          </p:cNvPr>
          <p:cNvSpPr>
            <a:spLocks noGrp="1"/>
          </p:cNvSpPr>
          <p:nvPr>
            <p:ph idx="1"/>
          </p:nvPr>
        </p:nvSpPr>
        <p:spPr>
          <a:xfrm>
            <a:off x="136071" y="1883229"/>
            <a:ext cx="11919856" cy="3592285"/>
          </a:xfrm>
        </p:spPr>
        <p:txBody>
          <a:bodyPr anchor="ctr"/>
          <a:lstStyle/>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相互に好意を持って尊敬しあえる関係つくり出すことでフォロワーに影響する。</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フォロワーのニーズや感情に敏感であることを示す。</a:t>
            </a:r>
          </a:p>
          <a:p>
            <a:pPr rtl="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フォロワーのニーズや感情に個人的に関心を有していることをしばしば示す。</a:t>
            </a:r>
          </a:p>
          <a:p>
            <a:endParaRPr kumimoji="1" lang="ja-JP" altLang="en-US" dirty="0"/>
          </a:p>
        </p:txBody>
      </p:sp>
    </p:spTree>
    <p:extLst>
      <p:ext uri="{BB962C8B-B14F-4D97-AF65-F5344CB8AC3E}">
        <p14:creationId xmlns:p14="http://schemas.microsoft.com/office/powerpoint/2010/main" val="1522478225"/>
      </p:ext>
    </p:extLst>
  </p:cSld>
  <p:clrMapOvr>
    <a:masterClrMapping/>
  </p:clrMapOvr>
  <mc:AlternateContent xmlns:mc="http://schemas.openxmlformats.org/markup-compatibility/2006" xmlns:p14="http://schemas.microsoft.com/office/powerpoint/2010/main">
    <mc:Choice Requires="p14">
      <p:transition spd="med" p14:dur="700" advTm="59116">
        <p:fade/>
      </p:transition>
    </mc:Choice>
    <mc:Fallback xmlns="">
      <p:transition spd="med" advTm="59116">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113B3F-F027-EEF9-0FAE-5C6F09D91D2B}"/>
              </a:ext>
            </a:extLst>
          </p:cNvPr>
          <p:cNvSpPr>
            <a:spLocks noGrp="1"/>
          </p:cNvSpPr>
          <p:nvPr>
            <p:ph type="title"/>
          </p:nvPr>
        </p:nvSpPr>
        <p:spPr>
          <a:xfrm>
            <a:off x="217714" y="696686"/>
            <a:ext cx="11974286" cy="1317170"/>
          </a:xfrm>
        </p:spPr>
        <p:txBody>
          <a:bodyPr anchor="ctr">
            <a:normAutofit/>
          </a:bodyPr>
          <a:lstStyle/>
          <a:p>
            <a:r>
              <a:rPr lang="ja-JP" altLang="en-US" sz="40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リスクを厭わない</a:t>
            </a:r>
            <a:endParaRPr kumimoji="1" lang="ja-JP" altLang="en-US" sz="40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73C62B36-EE9C-D436-05E7-1A8C8A1C1A65}"/>
              </a:ext>
            </a:extLst>
          </p:cNvPr>
          <p:cNvSpPr>
            <a:spLocks noGrp="1"/>
          </p:cNvSpPr>
          <p:nvPr>
            <p:ph idx="1"/>
          </p:nvPr>
        </p:nvSpPr>
        <p:spPr>
          <a:xfrm>
            <a:off x="0" y="2212848"/>
            <a:ext cx="11974285" cy="3621895"/>
          </a:xfrm>
        </p:spPr>
        <p:txBody>
          <a:bodyPr anchor="t"/>
          <a:lstStyle/>
          <a:p>
            <a:pPr rtl="0"/>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目標達成のために個人的にリスクを取る。</a:t>
            </a:r>
          </a:p>
          <a:p>
            <a:pPr rtl="0"/>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組織のためにしばしば高い個人的負担を背負う。</a:t>
            </a:r>
          </a:p>
          <a:p>
            <a:pPr rtl="0"/>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目標を達成するために、相当な個人的なリスクを有する活動に従事する。</a:t>
            </a:r>
          </a:p>
          <a:p>
            <a:endParaRPr kumimoji="1" lang="ja-JP" altLang="en-US" dirty="0"/>
          </a:p>
        </p:txBody>
      </p:sp>
    </p:spTree>
    <p:extLst>
      <p:ext uri="{BB962C8B-B14F-4D97-AF65-F5344CB8AC3E}">
        <p14:creationId xmlns:p14="http://schemas.microsoft.com/office/powerpoint/2010/main" val="1371895693"/>
      </p:ext>
    </p:extLst>
  </p:cSld>
  <p:clrMapOvr>
    <a:masterClrMapping/>
  </p:clrMapOvr>
  <mc:AlternateContent xmlns:mc="http://schemas.openxmlformats.org/markup-compatibility/2006" xmlns:p14="http://schemas.microsoft.com/office/powerpoint/2010/main">
    <mc:Choice Requires="p14">
      <p:transition spd="med" p14:dur="700" advTm="54902">
        <p:fade/>
      </p:transition>
    </mc:Choice>
    <mc:Fallback xmlns="">
      <p:transition spd="med" advTm="54902">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FF05A6-6A98-801B-ABBD-7F480BE8DE9C}"/>
              </a:ext>
            </a:extLst>
          </p:cNvPr>
          <p:cNvSpPr>
            <a:spLocks noGrp="1"/>
          </p:cNvSpPr>
          <p:nvPr>
            <p:ph type="title"/>
          </p:nvPr>
        </p:nvSpPr>
        <p:spPr>
          <a:xfrm>
            <a:off x="103413" y="718457"/>
            <a:ext cx="11985171" cy="1371600"/>
          </a:xfrm>
        </p:spPr>
        <p:txBody>
          <a:bodyPr anchor="ctr">
            <a:normAutofit/>
          </a:bodyPr>
          <a:lstStyle/>
          <a:p>
            <a:r>
              <a:rPr lang="ja-JP" altLang="en-US" sz="36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型にはまらない行動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E5804037-E8B1-E24C-740A-C9755F70CBB4}"/>
              </a:ext>
            </a:extLst>
          </p:cNvPr>
          <p:cNvSpPr>
            <a:spLocks noGrp="1"/>
          </p:cNvSpPr>
          <p:nvPr>
            <p:ph idx="1"/>
          </p:nvPr>
        </p:nvSpPr>
        <p:spPr>
          <a:xfrm>
            <a:off x="103413" y="2362199"/>
            <a:ext cx="11985171" cy="4071257"/>
          </a:xfrm>
        </p:spPr>
        <p:txBody>
          <a:bodyPr/>
          <a:lstStyle/>
          <a:p>
            <a:pPr rtl="0"/>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目標を達成するために型にとらわれない行動に従事する。</a:t>
            </a:r>
          </a:p>
          <a:p>
            <a:pPr rtl="0"/>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目標を達成するために伝統によらない手段を用いる。</a:t>
            </a:r>
          </a:p>
          <a:p>
            <a:pPr rtl="0"/>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フォロワーを驚かせるような大変ユニークな行動をしばしばとる。</a:t>
            </a:r>
          </a:p>
          <a:p>
            <a:endParaRPr kumimoji="1" lang="ja-JP" altLang="en-US" dirty="0"/>
          </a:p>
        </p:txBody>
      </p:sp>
    </p:spTree>
    <p:extLst>
      <p:ext uri="{BB962C8B-B14F-4D97-AF65-F5344CB8AC3E}">
        <p14:creationId xmlns:p14="http://schemas.microsoft.com/office/powerpoint/2010/main" val="2460107891"/>
      </p:ext>
    </p:extLst>
  </p:cSld>
  <p:clrMapOvr>
    <a:masterClrMapping/>
  </p:clrMapOvr>
  <mc:AlternateContent xmlns:mc="http://schemas.openxmlformats.org/markup-compatibility/2006" xmlns:p14="http://schemas.microsoft.com/office/powerpoint/2010/main">
    <mc:Choice Requires="p14">
      <p:transition spd="med" p14:dur="700" advTm="64456">
        <p:fade/>
      </p:transition>
    </mc:Choice>
    <mc:Fallback xmlns="">
      <p:transition spd="med" advTm="64456">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D38E57-A8D7-F332-ECC8-92BD6D3904F7}"/>
              </a:ext>
            </a:extLst>
          </p:cNvPr>
          <p:cNvSpPr>
            <a:spLocks noGrp="1"/>
          </p:cNvSpPr>
          <p:nvPr>
            <p:ph type="title"/>
          </p:nvPr>
        </p:nvSpPr>
        <p:spPr>
          <a:xfrm>
            <a:off x="163286" y="609600"/>
            <a:ext cx="11865428" cy="1066800"/>
          </a:xfrm>
        </p:spPr>
        <p:txBody>
          <a:bodyPr anchor="ctr">
            <a:norm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ビジョンとは（ナヌス</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,1992</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2CE39902-3E3F-1B57-DC0D-87781DA16CD9}"/>
              </a:ext>
            </a:extLst>
          </p:cNvPr>
          <p:cNvSpPr>
            <a:spLocks noGrp="1"/>
          </p:cNvSpPr>
          <p:nvPr>
            <p:ph idx="1"/>
          </p:nvPr>
        </p:nvSpPr>
        <p:spPr>
          <a:xfrm>
            <a:off x="163286" y="2148728"/>
            <a:ext cx="11865428" cy="3871071"/>
          </a:xfrm>
        </p:spPr>
        <p:txBody>
          <a:bodyPr anchor="t"/>
          <a:lstStyle/>
          <a:p>
            <a:pPr marL="109695"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「現在よりもさまざまな点で好ましい結果が期待できる組織の未来像であり、組織が目指していくべき目的地を明瞭に表現したもの」</a:t>
            </a:r>
          </a:p>
          <a:p>
            <a:endParaRPr kumimoji="1" lang="ja-JP" altLang="en-US" dirty="0"/>
          </a:p>
        </p:txBody>
      </p:sp>
    </p:spTree>
    <p:extLst>
      <p:ext uri="{BB962C8B-B14F-4D97-AF65-F5344CB8AC3E}">
        <p14:creationId xmlns:p14="http://schemas.microsoft.com/office/powerpoint/2010/main" val="1797526676"/>
      </p:ext>
    </p:extLst>
  </p:cSld>
  <p:clrMapOvr>
    <a:masterClrMapping/>
  </p:clrMapOvr>
  <mc:AlternateContent xmlns:mc="http://schemas.openxmlformats.org/markup-compatibility/2006" xmlns:p14="http://schemas.microsoft.com/office/powerpoint/2010/main">
    <mc:Choice Requires="p14">
      <p:transition spd="med" p14:dur="700" advTm="70855">
        <p:fade/>
      </p:transition>
    </mc:Choice>
    <mc:Fallback xmlns="">
      <p:transition spd="med" advTm="70855">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F3D8F9-DD45-C692-D5D9-127D67C30C07}"/>
              </a:ext>
            </a:extLst>
          </p:cNvPr>
          <p:cNvSpPr>
            <a:spLocks noGrp="1"/>
          </p:cNvSpPr>
          <p:nvPr>
            <p:ph type="title"/>
          </p:nvPr>
        </p:nvSpPr>
        <p:spPr>
          <a:xfrm>
            <a:off x="76200" y="609600"/>
            <a:ext cx="11974286" cy="1066800"/>
          </a:xfrm>
        </p:spPr>
        <p:txBody>
          <a:bodyPr anchor="ctr">
            <a:norm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ビジョンの構成要素（ベニス </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&amp; </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ナヌス</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,1985</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E24DC532-5389-312D-D31E-9A1A87683474}"/>
              </a:ext>
            </a:extLst>
          </p:cNvPr>
          <p:cNvSpPr>
            <a:spLocks noGrp="1"/>
          </p:cNvSpPr>
          <p:nvPr>
            <p:ph idx="1"/>
          </p:nvPr>
        </p:nvSpPr>
        <p:spPr>
          <a:xfrm>
            <a:off x="0" y="1905000"/>
            <a:ext cx="12050485" cy="4114800"/>
          </a:xfrm>
        </p:spPr>
        <p:txBody>
          <a:bodyPr/>
          <a:lstStyle/>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組織の実現可能な望ましい未来像である。</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組織の具体的な、納得できる魅力的な未来の姿を明確に描いている。</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いくつかの重要な点で現状よりすぐれているという条件を満たしている。</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未来の状態、現に存在せず、過去にもなかったような状況を語るものである。</a:t>
            </a:r>
          </a:p>
          <a:p>
            <a:endParaRPr kumimoji="1" lang="ja-JP" altLang="en-US" dirty="0"/>
          </a:p>
        </p:txBody>
      </p:sp>
    </p:spTree>
    <p:extLst>
      <p:ext uri="{BB962C8B-B14F-4D97-AF65-F5344CB8AC3E}">
        <p14:creationId xmlns:p14="http://schemas.microsoft.com/office/powerpoint/2010/main" val="2159169579"/>
      </p:ext>
    </p:extLst>
  </p:cSld>
  <p:clrMapOvr>
    <a:masterClrMapping/>
  </p:clrMapOvr>
  <mc:AlternateContent xmlns:mc="http://schemas.openxmlformats.org/markup-compatibility/2006" xmlns:p14="http://schemas.microsoft.com/office/powerpoint/2010/main">
    <mc:Choice Requires="p14">
      <p:transition spd="med" p14:dur="700" advTm="102236">
        <p:fade/>
      </p:transition>
    </mc:Choice>
    <mc:Fallback xmlns="">
      <p:transition spd="med" advTm="102236">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65A486-E12B-2874-5770-C4799D5043A2}"/>
              </a:ext>
            </a:extLst>
          </p:cNvPr>
          <p:cNvSpPr>
            <a:spLocks noGrp="1"/>
          </p:cNvSpPr>
          <p:nvPr>
            <p:ph type="title"/>
          </p:nvPr>
        </p:nvSpPr>
        <p:spPr>
          <a:xfrm>
            <a:off x="402769" y="404513"/>
            <a:ext cx="9145920" cy="1066800"/>
          </a:xfrm>
        </p:spPr>
        <p:txBody>
          <a:bodyPr anchor="ctr"/>
          <a:lstStyle/>
          <a:p>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カリスマの定義（ウェーバー</a:t>
            </a:r>
            <a:r>
              <a:rPr kumimoji="1" lang="en-US" altLang="ja-JP"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,1922</a:t>
            </a:r>
            <a:r>
              <a:rPr kumimoji="1" lang="ja-JP" altLang="en-US" sz="3600" b="1" i="0" u="none" strike="noStrike" kern="1200" cap="none" spc="15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B93F8E1C-3A4A-B058-4783-62FCE9CE8A45}"/>
              </a:ext>
            </a:extLst>
          </p:cNvPr>
          <p:cNvSpPr>
            <a:spLocks noGrp="1"/>
          </p:cNvSpPr>
          <p:nvPr>
            <p:ph idx="1"/>
          </p:nvPr>
        </p:nvSpPr>
        <p:spPr>
          <a:xfrm>
            <a:off x="402770" y="1731264"/>
            <a:ext cx="9145919" cy="4114800"/>
          </a:xfrm>
        </p:spPr>
        <p:txBody>
          <a:bodyPr anchor="ct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特定の人物が有する非日常的なものとみなされた資質</a:t>
            </a:r>
          </a:p>
          <a:p>
            <a:endParaRPr kumimoji="1" lang="ja-JP" altLang="en-US" dirty="0"/>
          </a:p>
        </p:txBody>
      </p:sp>
    </p:spTree>
    <p:extLst>
      <p:ext uri="{BB962C8B-B14F-4D97-AF65-F5344CB8AC3E}">
        <p14:creationId xmlns:p14="http://schemas.microsoft.com/office/powerpoint/2010/main" val="201591429"/>
      </p:ext>
    </p:extLst>
  </p:cSld>
  <p:clrMapOvr>
    <a:masterClrMapping/>
  </p:clrMapOvr>
  <mc:AlternateContent xmlns:mc="http://schemas.openxmlformats.org/markup-compatibility/2006" xmlns:p14="http://schemas.microsoft.com/office/powerpoint/2010/main">
    <mc:Choice Requires="p14">
      <p:transition spd="med" p14:dur="700" advTm="251554">
        <p:fade/>
      </p:transition>
    </mc:Choice>
    <mc:Fallback xmlns="">
      <p:transition spd="med" advTm="251554">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B1EC3C-C939-3DC6-F7FB-1EC3B3B67276}"/>
              </a:ext>
            </a:extLst>
          </p:cNvPr>
          <p:cNvSpPr>
            <a:spLocks noGrp="1"/>
          </p:cNvSpPr>
          <p:nvPr>
            <p:ph type="title"/>
          </p:nvPr>
        </p:nvSpPr>
        <p:spPr>
          <a:xfrm>
            <a:off x="119742" y="642258"/>
            <a:ext cx="11919857" cy="1066800"/>
          </a:xfrm>
        </p:spPr>
        <p:txBody>
          <a:bodyPr anchor="ctr">
            <a:norm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ビジョンを構築する</a:t>
            </a:r>
            <a:endParaRPr kumimoji="1" lang="ja-JP" altLang="en-US" sz="3600"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2EAA473F-52BD-5387-1DAA-0D473986114A}"/>
              </a:ext>
            </a:extLst>
          </p:cNvPr>
          <p:cNvSpPr>
            <a:spLocks noGrp="1"/>
          </p:cNvSpPr>
          <p:nvPr>
            <p:ph idx="1"/>
          </p:nvPr>
        </p:nvSpPr>
        <p:spPr>
          <a:xfrm>
            <a:off x="119743" y="1883229"/>
            <a:ext cx="11919857" cy="4822371"/>
          </a:xfrm>
        </p:spPr>
        <p:txBody>
          <a:bodyPr>
            <a:normAutofit lnSpcReduction="10000"/>
          </a:bodyPr>
          <a:lstStyle/>
          <a:p>
            <a:pPr marL="0" indent="0">
              <a:buNone/>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ビジョンは、過去、現在、未来の時間軸に基づいて構築される。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2800" b="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過去の経験を生かす</a:t>
            </a:r>
            <a:endParaRPr lang="ja-JP" altLang="ja-JP" sz="28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Georgia" panose="02040502050405020303" pitchFamily="18" charset="0"/>
              <a:buChar char="•"/>
              <a:tabLst>
                <a:tab pos="457200" algn="l"/>
              </a:tabLst>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組織の歴史</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組織が有する強みと弱み</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経験からの教訓</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競合組織の歴史</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2800" b="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現状を理解する</a:t>
            </a:r>
            <a:endParaRPr lang="ja-JP" altLang="ja-JP" sz="28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Georgia" panose="02040502050405020303" pitchFamily="18" charset="0"/>
              <a:buChar char="•"/>
              <a:tabLst>
                <a:tab pos="457200" algn="l"/>
              </a:tabLst>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組織の周辺で発生している事象について注目する。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Georgia" panose="02040502050405020303" pitchFamily="18" charset="0"/>
              <a:buChar char="•"/>
              <a:tabLst>
                <a:tab pos="457200" algn="l"/>
              </a:tabLst>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現状を把握することによって、何が求められ、何が制約となり、何が機会となるのかに関する情報を収集する。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2800" b="1"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未来に起こりうることを探索する</a:t>
            </a:r>
            <a:endParaRPr lang="ja-JP" altLang="ja-JP" sz="2800" b="1"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342900" lvl="0" indent="-342900" algn="just">
              <a:buFont typeface="Georgia" panose="02040502050405020303" pitchFamily="18" charset="0"/>
              <a:buChar char="•"/>
              <a:tabLst>
                <a:tab pos="457200" algn="l"/>
              </a:tabLst>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政府の政策</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政府やシンクタンク等が発表する経済予測や統計データ</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業界団体が公表する見通し</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702525663"/>
      </p:ext>
    </p:extLst>
  </p:cSld>
  <p:clrMapOvr>
    <a:masterClrMapping/>
  </p:clrMapOvr>
  <mc:AlternateContent xmlns:mc="http://schemas.openxmlformats.org/markup-compatibility/2006" xmlns:p14="http://schemas.microsoft.com/office/powerpoint/2010/main">
    <mc:Choice Requires="p14">
      <p:transition spd="med" p14:dur="700" advTm="173937">
        <p:fade/>
      </p:transition>
    </mc:Choice>
    <mc:Fallback xmlns="">
      <p:transition spd="med" advTm="173937">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FFD5CB-B255-255B-AB27-1FC7BB05E904}"/>
              </a:ext>
            </a:extLst>
          </p:cNvPr>
          <p:cNvSpPr>
            <a:spLocks noGrp="1"/>
          </p:cNvSpPr>
          <p:nvPr>
            <p:ph type="title"/>
          </p:nvPr>
        </p:nvSpPr>
        <p:spPr>
          <a:xfrm>
            <a:off x="97971" y="674914"/>
            <a:ext cx="11963400" cy="1001486"/>
          </a:xfrm>
        </p:spPr>
        <p:txBody>
          <a:bodyPr anchor="ctr">
            <a:normAutofit fontScale="90000"/>
          </a:bodyPr>
          <a:lstStyle/>
          <a:p>
            <a:br>
              <a:rPr kumimoji="1" lang="en-US" altLang="ja-JP" sz="3600" dirty="0">
                <a:latin typeface="Times New Roman" panose="02020603050405020304" pitchFamily="18" charset="0"/>
                <a:ea typeface="UD デジタル 教科書体 N-B" panose="02020700000000000000" pitchFamily="17" charset="-128"/>
                <a:cs typeface="Times New Roman" panose="02020603050405020304" pitchFamily="18" charset="0"/>
              </a:rPr>
            </a:br>
            <a:r>
              <a:rPr kumimoji="1" lang="ja-JP" altLang="en-US" sz="4000" dirty="0">
                <a:latin typeface="Times New Roman" panose="02020603050405020304" pitchFamily="18" charset="0"/>
                <a:ea typeface="UD デジタル 教科書体 N-B" panose="02020700000000000000" pitchFamily="17" charset="-128"/>
                <a:cs typeface="Times New Roman" panose="02020603050405020304" pitchFamily="18" charset="0"/>
              </a:rPr>
              <a:t>ビジョン構築にあたってリーダーに求められる能力</a:t>
            </a:r>
            <a:br>
              <a:rPr kumimoji="1" lang="en-US" altLang="ja-JP" sz="4000" dirty="0">
                <a:latin typeface="Times New Roman" panose="02020603050405020304" pitchFamily="18" charset="0"/>
                <a:ea typeface="UD デジタル 教科書体 N-B" panose="02020700000000000000" pitchFamily="17" charset="-128"/>
                <a:cs typeface="Times New Roman" panose="02020603050405020304" pitchFamily="18" charset="0"/>
              </a:rPr>
            </a:br>
            <a:endParaRPr kumimoji="1" lang="ja-JP" altLang="en-US" sz="3600" dirty="0"/>
          </a:p>
        </p:txBody>
      </p:sp>
      <p:pic>
        <p:nvPicPr>
          <p:cNvPr id="4" name="図 3">
            <a:extLst>
              <a:ext uri="{FF2B5EF4-FFF2-40B4-BE49-F238E27FC236}">
                <a16:creationId xmlns:a16="http://schemas.microsoft.com/office/drawing/2014/main" id="{EA9B1184-C129-4959-F166-040E35C7D185}"/>
              </a:ext>
            </a:extLst>
          </p:cNvPr>
          <p:cNvPicPr>
            <a:picLocks noChangeAspect="1"/>
          </p:cNvPicPr>
          <p:nvPr/>
        </p:nvPicPr>
        <p:blipFill>
          <a:blip r:embed="rId2"/>
          <a:stretch>
            <a:fillRect/>
          </a:stretch>
        </p:blipFill>
        <p:spPr>
          <a:xfrm>
            <a:off x="772886" y="1787641"/>
            <a:ext cx="10798628" cy="4395445"/>
          </a:xfrm>
          <a:prstGeom prst="rect">
            <a:avLst/>
          </a:prstGeom>
        </p:spPr>
      </p:pic>
    </p:spTree>
    <p:extLst>
      <p:ext uri="{BB962C8B-B14F-4D97-AF65-F5344CB8AC3E}">
        <p14:creationId xmlns:p14="http://schemas.microsoft.com/office/powerpoint/2010/main" val="3316690395"/>
      </p:ext>
    </p:extLst>
  </p:cSld>
  <p:clrMapOvr>
    <a:masterClrMapping/>
  </p:clrMapOvr>
  <mc:AlternateContent xmlns:mc="http://schemas.openxmlformats.org/markup-compatibility/2006" xmlns:p14="http://schemas.microsoft.com/office/powerpoint/2010/main">
    <mc:Choice Requires="p14">
      <p:transition spd="med" p14:dur="700" advTm="196121">
        <p:fade/>
      </p:transition>
    </mc:Choice>
    <mc:Fallback xmlns="">
      <p:transition spd="med" advTm="196121">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19EDAC-8D7E-A17A-FD35-EBCAF968B10F}"/>
              </a:ext>
            </a:extLst>
          </p:cNvPr>
          <p:cNvSpPr>
            <a:spLocks noGrp="1"/>
          </p:cNvSpPr>
          <p:nvPr>
            <p:ph type="title"/>
          </p:nvPr>
        </p:nvSpPr>
        <p:spPr>
          <a:xfrm>
            <a:off x="108857" y="609600"/>
            <a:ext cx="11887200" cy="106680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支配の三類型</a:t>
            </a:r>
            <a:endParaRPr kumimoji="1" lang="ja-JP" altLang="en-US" sz="3600" dirty="0"/>
          </a:p>
        </p:txBody>
      </p:sp>
      <p:sp>
        <p:nvSpPr>
          <p:cNvPr id="3" name="コンテンツ プレースホルダー 2">
            <a:extLst>
              <a:ext uri="{FF2B5EF4-FFF2-40B4-BE49-F238E27FC236}">
                <a16:creationId xmlns:a16="http://schemas.microsoft.com/office/drawing/2014/main" id="{0D95C4A0-247A-9F38-8514-8A46C56CBD22}"/>
              </a:ext>
            </a:extLst>
          </p:cNvPr>
          <p:cNvSpPr>
            <a:spLocks noGrp="1"/>
          </p:cNvSpPr>
          <p:nvPr>
            <p:ph idx="1"/>
          </p:nvPr>
        </p:nvSpPr>
        <p:spPr>
          <a:xfrm>
            <a:off x="108857" y="1905000"/>
            <a:ext cx="11887200" cy="4114800"/>
          </a:xfrm>
        </p:spPr>
        <p:txBody>
          <a:bodyPr/>
          <a:lstStyle/>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合法的支配：</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形式的に正しい手続きによって定められた規則に</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よる</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支配</a:t>
            </a:r>
            <a:endParaRPr lang="ja-JP" altLang="en-US" sz="28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伝統的支配：昔から存在している秩序と神聖性に裏付けられた支配権力による支配</a:t>
            </a: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カリスマ的支配：スター性や高貴さといったカリスマ性によって裏付けられたリーダーによって成り立つ支配</a:t>
            </a:r>
            <a:endParaRPr kumimoji="1" lang="ja-JP" altLang="en-US" sz="2800" dirty="0"/>
          </a:p>
          <a:p>
            <a:endParaRPr kumimoji="1" lang="ja-JP" altLang="en-US" dirty="0"/>
          </a:p>
        </p:txBody>
      </p:sp>
    </p:spTree>
    <p:extLst>
      <p:ext uri="{BB962C8B-B14F-4D97-AF65-F5344CB8AC3E}">
        <p14:creationId xmlns:p14="http://schemas.microsoft.com/office/powerpoint/2010/main" val="3213989777"/>
      </p:ext>
    </p:extLst>
  </p:cSld>
  <p:clrMapOvr>
    <a:masterClrMapping/>
  </p:clrMapOvr>
  <mc:AlternateContent xmlns:mc="http://schemas.openxmlformats.org/markup-compatibility/2006" xmlns:p14="http://schemas.microsoft.com/office/powerpoint/2010/main">
    <mc:Choice Requires="p14">
      <p:transition spd="med" p14:dur="700" advTm="587317">
        <p:fade/>
      </p:transition>
    </mc:Choice>
    <mc:Fallback xmlns="">
      <p:transition spd="med" advTm="587317">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4B631C-9EC3-905C-2B8D-D5FCB7CA19FF}"/>
              </a:ext>
            </a:extLst>
          </p:cNvPr>
          <p:cNvSpPr>
            <a:spLocks noGrp="1"/>
          </p:cNvSpPr>
          <p:nvPr>
            <p:ph type="title"/>
          </p:nvPr>
        </p:nvSpPr>
        <p:spPr>
          <a:xfrm>
            <a:off x="86358" y="685799"/>
            <a:ext cx="11942355" cy="1066800"/>
          </a:xfrm>
        </p:spPr>
        <p:txBody>
          <a:bodyPr anchor="ctr">
            <a:normAutofit/>
          </a:bodyPr>
          <a:lstStyle/>
          <a:p>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ハウスのカリスマ的リーダーシップ（</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House,1977</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latin typeface="Times New Roman" panose="02020603050405020304" pitchFamily="18" charset="0"/>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87BCEF45-D92E-AEA7-A820-275FC5C08859}"/>
              </a:ext>
            </a:extLst>
          </p:cNvPr>
          <p:cNvSpPr>
            <a:spLocks noGrp="1"/>
          </p:cNvSpPr>
          <p:nvPr>
            <p:ph idx="1"/>
          </p:nvPr>
        </p:nvSpPr>
        <p:spPr>
          <a:xfrm>
            <a:off x="86360" y="1752599"/>
            <a:ext cx="12019282" cy="4909457"/>
          </a:xfrm>
        </p:spPr>
        <p:txBody>
          <a:bodyPr>
            <a:normAutofit lnSpcReduction="10000"/>
          </a:bodyPr>
          <a:lstStyle/>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カリスマの証拠</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フォロワーの間に並外れたレベルの献身、リーダーへの同一化、競争意識を喚起させる存在</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カリスマ的リーダーシップの定義</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高い水準の自己確信と信頼によってフォロワーからの信頼を得て、役割モデリングよるフォロワーへの直接的で熱意に満ちた勧告を通じて、明確に示されたビジョンの実現に向けてフォロワーを導く行為。</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カリスマ的リーダーシップの構成要素</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個人的特性</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行動</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状況的決定因子</a:t>
            </a:r>
            <a:endPar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663792821"/>
      </p:ext>
    </p:extLst>
  </p:cSld>
  <p:clrMapOvr>
    <a:masterClrMapping/>
  </p:clrMapOvr>
  <mc:AlternateContent xmlns:mc="http://schemas.openxmlformats.org/markup-compatibility/2006" xmlns:p14="http://schemas.microsoft.com/office/powerpoint/2010/main">
    <mc:Choice Requires="p14">
      <p:transition spd="med" p14:dur="700" advTm="345163">
        <p:fade/>
      </p:transition>
    </mc:Choice>
    <mc:Fallback xmlns="">
      <p:transition spd="med" advTm="345163">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1F221F-E34F-891C-6157-936373DFFA4D}"/>
              </a:ext>
            </a:extLst>
          </p:cNvPr>
          <p:cNvSpPr>
            <a:spLocks noGrp="1"/>
          </p:cNvSpPr>
          <p:nvPr>
            <p:ph type="title"/>
          </p:nvPr>
        </p:nvSpPr>
        <p:spPr>
          <a:xfrm>
            <a:off x="87085" y="892629"/>
            <a:ext cx="11985171" cy="106680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ハウスのカリスマ的リーダーシップ</a:t>
            </a:r>
            <a:r>
              <a:rPr kumimoji="1" lang="en-US" altLang="ja-JP" sz="3600" dirty="0">
                <a:latin typeface="UD デジタル 教科書体 NK-B" panose="02020700000000000000" pitchFamily="18" charset="-128"/>
                <a:ea typeface="UD デジタル 教科書体 NK-B" panose="02020700000000000000" pitchFamily="18" charset="-128"/>
              </a:rPr>
              <a:t>(</a:t>
            </a:r>
            <a:r>
              <a:rPr kumimoji="1" lang="ja-JP" altLang="en-US" sz="3600" dirty="0">
                <a:latin typeface="UD デジタル 教科書体 NK-B" panose="02020700000000000000" pitchFamily="18" charset="-128"/>
                <a:ea typeface="UD デジタル 教科書体 NK-B" panose="02020700000000000000" pitchFamily="18" charset="-128"/>
              </a:rPr>
              <a:t>個人的特性</a:t>
            </a:r>
            <a:r>
              <a:rPr kumimoji="1" lang="en-US" altLang="ja-JP" sz="3600" dirty="0">
                <a:latin typeface="UD デジタル 教科書体 NK-B" panose="02020700000000000000" pitchFamily="18" charset="-128"/>
                <a:ea typeface="UD デジタル 教科書体 NK-B" panose="02020700000000000000" pitchFamily="18" charset="-128"/>
              </a:rPr>
              <a:t>)</a:t>
            </a:r>
            <a:endParaRPr kumimoji="1" lang="ja-JP" altLang="en-US" sz="3600" dirty="0"/>
          </a:p>
        </p:txBody>
      </p:sp>
      <p:sp>
        <p:nvSpPr>
          <p:cNvPr id="3" name="コンテンツ プレースホルダー 2">
            <a:extLst>
              <a:ext uri="{FF2B5EF4-FFF2-40B4-BE49-F238E27FC236}">
                <a16:creationId xmlns:a16="http://schemas.microsoft.com/office/drawing/2014/main" id="{C984FBE1-6A6E-363E-83DA-63EE578459FE}"/>
              </a:ext>
            </a:extLst>
          </p:cNvPr>
          <p:cNvSpPr>
            <a:spLocks noGrp="1"/>
          </p:cNvSpPr>
          <p:nvPr>
            <p:ph idx="1"/>
          </p:nvPr>
        </p:nvSpPr>
        <p:spPr>
          <a:xfrm>
            <a:off x="87085" y="2144486"/>
            <a:ext cx="11985171" cy="4343400"/>
          </a:xfrm>
        </p:spPr>
        <p:txBody>
          <a:bodyPr/>
          <a:lstStyle/>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高い水準の自己信頼</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他者からの優位性を感じている。</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自らの信念の道徳的正義についての確信を持っている。</a:t>
            </a:r>
          </a:p>
          <a:p>
            <a:pPr fontAlgn="auto">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他者へ強い影響力を発揮したいという欲求</a:t>
            </a:r>
          </a:p>
          <a:p>
            <a:endParaRPr kumimoji="1" lang="ja-JP" altLang="en-US" dirty="0"/>
          </a:p>
        </p:txBody>
      </p:sp>
    </p:spTree>
    <p:extLst>
      <p:ext uri="{BB962C8B-B14F-4D97-AF65-F5344CB8AC3E}">
        <p14:creationId xmlns:p14="http://schemas.microsoft.com/office/powerpoint/2010/main" val="2515324262"/>
      </p:ext>
    </p:extLst>
  </p:cSld>
  <p:clrMapOvr>
    <a:masterClrMapping/>
  </p:clrMapOvr>
  <mc:AlternateContent xmlns:mc="http://schemas.openxmlformats.org/markup-compatibility/2006" xmlns:p14="http://schemas.microsoft.com/office/powerpoint/2010/main">
    <mc:Choice Requires="p14">
      <p:transition spd="med" p14:dur="700" advTm="121405">
        <p:fade/>
      </p:transition>
    </mc:Choice>
    <mc:Fallback xmlns="">
      <p:transition spd="med" advTm="121405">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D06078-D152-93BA-CED7-267484532E5D}"/>
              </a:ext>
            </a:extLst>
          </p:cNvPr>
          <p:cNvSpPr>
            <a:spLocks noGrp="1"/>
          </p:cNvSpPr>
          <p:nvPr>
            <p:ph type="title"/>
          </p:nvPr>
        </p:nvSpPr>
        <p:spPr>
          <a:xfrm>
            <a:off x="119016" y="664029"/>
            <a:ext cx="11931470" cy="139337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ハウスのカリスマ的リーダーシップ</a:t>
            </a:r>
            <a:r>
              <a:rPr kumimoji="1" lang="en-US" altLang="ja-JP" sz="3600" dirty="0">
                <a:latin typeface="UD デジタル 教科書体 NK-B" panose="02020700000000000000" pitchFamily="18" charset="-128"/>
                <a:ea typeface="UD デジタル 教科書体 NK-B" panose="02020700000000000000" pitchFamily="18" charset="-128"/>
              </a:rPr>
              <a:t>(</a:t>
            </a:r>
            <a:r>
              <a:rPr kumimoji="1" lang="ja-JP" altLang="en-US" sz="3600" dirty="0">
                <a:latin typeface="UD デジタル 教科書体 NK-B" panose="02020700000000000000" pitchFamily="18" charset="-128"/>
                <a:ea typeface="UD デジタル 教科書体 NK-B" panose="02020700000000000000" pitchFamily="18" charset="-128"/>
              </a:rPr>
              <a:t>行動</a:t>
            </a:r>
            <a:r>
              <a:rPr kumimoji="1" lang="en-US" altLang="ja-JP" sz="3600" dirty="0">
                <a:latin typeface="UD デジタル 教科書体 NK-B" panose="02020700000000000000" pitchFamily="18" charset="-128"/>
                <a:ea typeface="UD デジタル 教科書体 NK-B" panose="02020700000000000000" pitchFamily="18" charset="-128"/>
              </a:rPr>
              <a:t>)</a:t>
            </a:r>
            <a:endParaRPr kumimoji="1" lang="ja-JP" altLang="en-US" sz="3600" dirty="0"/>
          </a:p>
        </p:txBody>
      </p:sp>
      <p:sp>
        <p:nvSpPr>
          <p:cNvPr id="3" name="コンテンツ プレースホルダー 2">
            <a:extLst>
              <a:ext uri="{FF2B5EF4-FFF2-40B4-BE49-F238E27FC236}">
                <a16:creationId xmlns:a16="http://schemas.microsoft.com/office/drawing/2014/main" id="{A4101910-E6F4-5514-466E-30A4466763E2}"/>
              </a:ext>
            </a:extLst>
          </p:cNvPr>
          <p:cNvSpPr>
            <a:spLocks noGrp="1"/>
          </p:cNvSpPr>
          <p:nvPr>
            <p:ph idx="1"/>
          </p:nvPr>
        </p:nvSpPr>
        <p:spPr>
          <a:xfrm>
            <a:off x="119016" y="2209799"/>
            <a:ext cx="11931470" cy="4506685"/>
          </a:xfrm>
        </p:spPr>
        <p:txBody>
          <a:bodyPr>
            <a:normAutofit/>
          </a:bodyPr>
          <a:lstStyle/>
          <a:p>
            <a:pPr marL="0" indent="0" fontAlgn="auto">
              <a:spcAft>
                <a:spcPts val="0"/>
              </a:spcAft>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役割モデリング（</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role modeling</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フォロワーにカリスマ的リーダーが意図する思考や感情を植え付けるために、標榜する価値観と信念への自我関与を公然と示す。</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fontAlgn="auto">
              <a:spcAft>
                <a:spcPts val="0"/>
              </a:spcAft>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イメージ形成（</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image building</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カリスマ性を有する特別な人物であるとフォロワーに思わせる。</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fontAlgn="auto">
              <a:spcAft>
                <a:spcPts val="0"/>
              </a:spcAft>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目標の統合（</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goal articulation</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フォロワーにより強い義務感を喚起させる。</a:t>
            </a:r>
          </a:p>
          <a:p>
            <a:endParaRPr kumimoji="1" lang="ja-JP" altLang="en-US" dirty="0"/>
          </a:p>
        </p:txBody>
      </p:sp>
    </p:spTree>
    <p:extLst>
      <p:ext uri="{BB962C8B-B14F-4D97-AF65-F5344CB8AC3E}">
        <p14:creationId xmlns:p14="http://schemas.microsoft.com/office/powerpoint/2010/main" val="3388124881"/>
      </p:ext>
    </p:extLst>
  </p:cSld>
  <p:clrMapOvr>
    <a:masterClrMapping/>
  </p:clrMapOvr>
  <mc:AlternateContent xmlns:mc="http://schemas.openxmlformats.org/markup-compatibility/2006" xmlns:p14="http://schemas.microsoft.com/office/powerpoint/2010/main">
    <mc:Choice Requires="p14">
      <p:transition spd="med" p14:dur="700" advTm="151217">
        <p:fade/>
      </p:transition>
    </mc:Choice>
    <mc:Fallback xmlns="">
      <p:transition spd="med" advTm="151217">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B933BC-904D-5661-5CBB-DF89612FC064}"/>
              </a:ext>
            </a:extLst>
          </p:cNvPr>
          <p:cNvSpPr>
            <a:spLocks noGrp="1"/>
          </p:cNvSpPr>
          <p:nvPr>
            <p:ph type="title"/>
          </p:nvPr>
        </p:nvSpPr>
        <p:spPr>
          <a:xfrm>
            <a:off x="87086" y="391886"/>
            <a:ext cx="12006943" cy="131717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ハウスのカリスマ的リーダーシップ</a:t>
            </a:r>
            <a:r>
              <a:rPr kumimoji="1" lang="en-US" altLang="ja-JP" sz="3600" dirty="0">
                <a:latin typeface="UD デジタル 教科書体 NK-B" panose="02020700000000000000" pitchFamily="18" charset="-128"/>
                <a:ea typeface="UD デジタル 教科書体 NK-B" panose="02020700000000000000" pitchFamily="18" charset="-128"/>
              </a:rPr>
              <a:t>(</a:t>
            </a:r>
            <a:r>
              <a:rPr kumimoji="1" lang="ja-JP" altLang="en-US" sz="3600" dirty="0">
                <a:latin typeface="UD デジタル 教科書体 NK-B" panose="02020700000000000000" pitchFamily="18" charset="-128"/>
                <a:ea typeface="UD デジタル 教科書体 NK-B" panose="02020700000000000000" pitchFamily="18" charset="-128"/>
              </a:rPr>
              <a:t>行動</a:t>
            </a:r>
            <a:r>
              <a:rPr kumimoji="1" lang="en-US" altLang="ja-JP" sz="3600" dirty="0">
                <a:latin typeface="UD デジタル 教科書体 NK-B" panose="02020700000000000000" pitchFamily="18" charset="-128"/>
                <a:ea typeface="UD デジタル 教科書体 NK-B" panose="02020700000000000000" pitchFamily="18" charset="-128"/>
              </a:rPr>
              <a:t>)</a:t>
            </a:r>
            <a:endParaRPr kumimoji="1" lang="ja-JP" altLang="en-US" sz="3600" dirty="0"/>
          </a:p>
        </p:txBody>
      </p:sp>
      <p:sp>
        <p:nvSpPr>
          <p:cNvPr id="3" name="コンテンツ プレースホルダー 2">
            <a:extLst>
              <a:ext uri="{FF2B5EF4-FFF2-40B4-BE49-F238E27FC236}">
                <a16:creationId xmlns:a16="http://schemas.microsoft.com/office/drawing/2014/main" id="{13AC3982-4407-D1DB-066B-D4F8C145CF39}"/>
              </a:ext>
            </a:extLst>
          </p:cNvPr>
          <p:cNvSpPr>
            <a:spLocks noGrp="1"/>
          </p:cNvSpPr>
          <p:nvPr>
            <p:ph idx="1"/>
          </p:nvPr>
        </p:nvSpPr>
        <p:spPr>
          <a:xfrm>
            <a:off x="87086" y="1709056"/>
            <a:ext cx="12006943" cy="4539343"/>
          </a:xfrm>
        </p:spPr>
        <p:txBody>
          <a:bodyPr/>
          <a:lstStyle/>
          <a:p>
            <a:pPr marL="0" indent="0" fontAlgn="auto">
              <a:spcAft>
                <a:spcPts val="0"/>
              </a:spcAft>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高い期待（</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high expectations</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フォロワーに高い期待を示す。</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fontAlgn="auto">
              <a:spcAft>
                <a:spcPts val="0"/>
              </a:spcAft>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信頼（</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confidence</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フォロワーの能力を信頼する。</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fontAlgn="auto">
              <a:spcAft>
                <a:spcPts val="0"/>
              </a:spcAft>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動機喚起的行動（</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motive arousal behaviors</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目標達成（ビジョン実現）に必要な行動と合致した認知的、情緒的状態を喚起する（フォロワーが目標を受け入れやすくするように促す）。</a:t>
            </a:r>
            <a:endParaRPr kumimoji="1" lang="ja-JP" altLang="en-US" sz="2800" dirty="0"/>
          </a:p>
          <a:p>
            <a:endParaRPr kumimoji="1" lang="ja-JP" altLang="en-US" dirty="0"/>
          </a:p>
        </p:txBody>
      </p:sp>
    </p:spTree>
    <p:extLst>
      <p:ext uri="{BB962C8B-B14F-4D97-AF65-F5344CB8AC3E}">
        <p14:creationId xmlns:p14="http://schemas.microsoft.com/office/powerpoint/2010/main" val="3266134418"/>
      </p:ext>
    </p:extLst>
  </p:cSld>
  <p:clrMapOvr>
    <a:masterClrMapping/>
  </p:clrMapOvr>
  <mc:AlternateContent xmlns:mc="http://schemas.openxmlformats.org/markup-compatibility/2006" xmlns:p14="http://schemas.microsoft.com/office/powerpoint/2010/main">
    <mc:Choice Requires="p14">
      <p:transition spd="med" p14:dur="700" advTm="137957">
        <p:fade/>
      </p:transition>
    </mc:Choice>
    <mc:Fallback xmlns="">
      <p:transition spd="med" advTm="137957">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4EA090-1D6C-8431-416B-F04D12FDAC77}"/>
              </a:ext>
            </a:extLst>
          </p:cNvPr>
          <p:cNvSpPr>
            <a:spLocks noGrp="1"/>
          </p:cNvSpPr>
          <p:nvPr>
            <p:ph type="title"/>
          </p:nvPr>
        </p:nvSpPr>
        <p:spPr>
          <a:xfrm>
            <a:off x="108857" y="620486"/>
            <a:ext cx="11985172" cy="1066800"/>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ハウスのカリスマ的リーダーシップ</a:t>
            </a:r>
            <a:r>
              <a:rPr kumimoji="1" lang="en-US" altLang="ja-JP" sz="3600" dirty="0">
                <a:latin typeface="UD デジタル 教科書体 NK-B" panose="02020700000000000000" pitchFamily="18" charset="-128"/>
                <a:ea typeface="UD デジタル 教科書体 NK-B" panose="02020700000000000000" pitchFamily="18" charset="-128"/>
              </a:rPr>
              <a:t>(</a:t>
            </a:r>
            <a:r>
              <a:rPr lang="ja-JP" altLang="en-US" sz="3600" dirty="0">
                <a:latin typeface="UD デジタル 教科書体 NK-B" panose="02020700000000000000" pitchFamily="18" charset="-128"/>
                <a:ea typeface="UD デジタル 教科書体 NK-B" panose="02020700000000000000" pitchFamily="18" charset="-128"/>
              </a:rPr>
              <a:t>状況</a:t>
            </a:r>
            <a:r>
              <a:rPr kumimoji="1" lang="en-US" altLang="ja-JP" sz="3600" dirty="0">
                <a:latin typeface="UD デジタル 教科書体 NK-B" panose="02020700000000000000" pitchFamily="18" charset="-128"/>
                <a:ea typeface="UD デジタル 教科書体 NK-B" panose="02020700000000000000" pitchFamily="18" charset="-128"/>
              </a:rPr>
              <a:t>)</a:t>
            </a:r>
            <a:endParaRPr kumimoji="1" lang="ja-JP" altLang="en-US" sz="3600" dirty="0"/>
          </a:p>
        </p:txBody>
      </p:sp>
      <p:sp>
        <p:nvSpPr>
          <p:cNvPr id="3" name="コンテンツ プレースホルダー 2">
            <a:extLst>
              <a:ext uri="{FF2B5EF4-FFF2-40B4-BE49-F238E27FC236}">
                <a16:creationId xmlns:a16="http://schemas.microsoft.com/office/drawing/2014/main" id="{AB628F21-07ED-6F6C-F8B0-01090365EAD0}"/>
              </a:ext>
            </a:extLst>
          </p:cNvPr>
          <p:cNvSpPr>
            <a:spLocks noGrp="1"/>
          </p:cNvSpPr>
          <p:nvPr>
            <p:ph idx="1"/>
          </p:nvPr>
        </p:nvSpPr>
        <p:spPr>
          <a:xfrm>
            <a:off x="108857" y="1687286"/>
            <a:ext cx="11985172" cy="4332514"/>
          </a:xfrm>
        </p:spPr>
        <p:txBody>
          <a:bodyPr anchor="ctr"/>
          <a:lstStyle/>
          <a:p>
            <a:pPr>
              <a:defRPr/>
            </a:pPr>
            <a:r>
              <a:rPr lang="ja-JP" altLang="en-US"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危機的な状況ではフォロワーが組織を取り巻く状況をコントロールできなくなり、障害や脅威が生じて将来に対して不安を感じるようになる。</a:t>
            </a:r>
            <a:endParaRPr lang="en-US" altLang="ja-JP"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pPr>
              <a:defRPr/>
            </a:pPr>
            <a:r>
              <a:rPr lang="ja-JP" altLang="en-US" sz="32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カリスマ性を持った人物に状況を打破してもらいたいと願うようになる。</a:t>
            </a:r>
          </a:p>
          <a:p>
            <a:endParaRPr kumimoji="1" lang="ja-JP" altLang="en-US" dirty="0"/>
          </a:p>
        </p:txBody>
      </p:sp>
    </p:spTree>
    <p:extLst>
      <p:ext uri="{BB962C8B-B14F-4D97-AF65-F5344CB8AC3E}">
        <p14:creationId xmlns:p14="http://schemas.microsoft.com/office/powerpoint/2010/main" val="3498958940"/>
      </p:ext>
    </p:extLst>
  </p:cSld>
  <p:clrMapOvr>
    <a:masterClrMapping/>
  </p:clrMapOvr>
  <mc:AlternateContent xmlns:mc="http://schemas.openxmlformats.org/markup-compatibility/2006" xmlns:p14="http://schemas.microsoft.com/office/powerpoint/2010/main">
    <mc:Choice Requires="p14">
      <p:transition spd="med" p14:dur="700" advTm="123190">
        <p:fade/>
      </p:transition>
    </mc:Choice>
    <mc:Fallback xmlns="">
      <p:transition spd="med" advTm="12319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96A268-FF35-AD66-0282-8DF41FD1C144}"/>
              </a:ext>
            </a:extLst>
          </p:cNvPr>
          <p:cNvSpPr>
            <a:spLocks noGrp="1"/>
          </p:cNvSpPr>
          <p:nvPr>
            <p:ph type="title"/>
          </p:nvPr>
        </p:nvSpPr>
        <p:spPr>
          <a:xfrm>
            <a:off x="174170" y="609600"/>
            <a:ext cx="11876315" cy="1360714"/>
          </a:xfrm>
        </p:spPr>
        <p:txBody>
          <a:bodyPr anchor="ct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コンガー</a:t>
            </a:r>
            <a:r>
              <a:rPr kumimoji="1" lang="en-US" altLang="ja-JP" sz="3600" dirty="0">
                <a:latin typeface="UD デジタル 教科書体 NK-B" panose="02020700000000000000" pitchFamily="18" charset="-128"/>
                <a:ea typeface="UD デジタル 教科書体 NK-B" panose="02020700000000000000" pitchFamily="18" charset="-128"/>
              </a:rPr>
              <a:t>&amp;</a:t>
            </a:r>
            <a:r>
              <a:rPr kumimoji="1" lang="ja-JP" altLang="en-US" sz="3600" dirty="0">
                <a:latin typeface="UD デジタル 教科書体 NK-B" panose="02020700000000000000" pitchFamily="18" charset="-128"/>
                <a:ea typeface="UD デジタル 教科書体 NK-B" panose="02020700000000000000" pitchFamily="18" charset="-128"/>
              </a:rPr>
              <a:t>カヌンゴのカリスマ的リーダーシップ</a:t>
            </a:r>
            <a:br>
              <a:rPr kumimoji="1" lang="en-US" altLang="ja-JP" sz="3600" dirty="0">
                <a:latin typeface="UD デジタル 教科書体 NK-B" panose="02020700000000000000" pitchFamily="18" charset="-128"/>
                <a:ea typeface="UD デジタル 教科書体 NK-B" panose="02020700000000000000" pitchFamily="18" charset="-128"/>
              </a:rPr>
            </a:b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（コンガー</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&amp;</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カヌンゴ</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,1987</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1988</a:t>
            </a:r>
            <a:r>
              <a:rPr kumimoji="1"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3" name="コンテンツ プレースホルダー 2">
            <a:extLst>
              <a:ext uri="{FF2B5EF4-FFF2-40B4-BE49-F238E27FC236}">
                <a16:creationId xmlns:a16="http://schemas.microsoft.com/office/drawing/2014/main" id="{E0AB304F-E69A-BBC7-58E8-E8F871D45650}"/>
              </a:ext>
            </a:extLst>
          </p:cNvPr>
          <p:cNvSpPr>
            <a:spLocks noGrp="1"/>
          </p:cNvSpPr>
          <p:nvPr>
            <p:ph idx="1"/>
          </p:nvPr>
        </p:nvSpPr>
        <p:spPr>
          <a:xfrm>
            <a:off x="174171" y="2111829"/>
            <a:ext cx="12017830" cy="4572000"/>
          </a:xfrm>
        </p:spPr>
        <p:txBody>
          <a:bodyPr>
            <a:normAutofit/>
          </a:bodyPr>
          <a:lstStyle/>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カリスマ的リーダーシップは、フォロワーの認知によって定義される帰属的な現象</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フォロワーのカリスマ的リーダーシップへの原因帰属要因</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現状と将来目標あるいは</a:t>
            </a: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リーダーによって提示されるビジョンとの食い違いの程度</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望まれた変化を達成させるための革新的で非伝統的な手段の使用</a:t>
            </a:r>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変化に影響を与える環境資源やその制約をリーダーが正しく評価できること</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ビジョンの追求に向けてリーダーが部下を鼓舞するために用いる演出と印象管理のタイプ</a:t>
            </a:r>
            <a:endPar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2572295784"/>
      </p:ext>
    </p:extLst>
  </p:cSld>
  <p:clrMapOvr>
    <a:masterClrMapping/>
  </p:clrMapOvr>
  <mc:AlternateContent xmlns:mc="http://schemas.openxmlformats.org/markup-compatibility/2006" xmlns:p14="http://schemas.microsoft.com/office/powerpoint/2010/main">
    <mc:Choice Requires="p14">
      <p:transition spd="med" p14:dur="700" advTm="541344">
        <p:fade/>
      </p:transition>
    </mc:Choice>
    <mc:Fallback xmlns="">
      <p:transition spd="med" advTm="541344">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1234</Words>
  <Application>Microsoft Office PowerPoint</Application>
  <PresentationFormat>ワイド画面</PresentationFormat>
  <Paragraphs>109</Paragraphs>
  <Slides>21</Slides>
  <Notes>1</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21</vt:i4>
      </vt:variant>
    </vt:vector>
  </HeadingPairs>
  <TitlesOfParts>
    <vt:vector size="34" baseType="lpstr">
      <vt:lpstr>Meiryo UI</vt:lpstr>
      <vt:lpstr>UD デジタル 教科書体 N-B</vt:lpstr>
      <vt:lpstr>UD デジタル 教科書体 NK-B</vt:lpstr>
      <vt:lpstr>UD デジタル 教科書体 N-R</vt:lpstr>
      <vt:lpstr>游ゴシック</vt:lpstr>
      <vt:lpstr>游明朝</vt:lpstr>
      <vt:lpstr>Arial</vt:lpstr>
      <vt:lpstr>Calibri</vt:lpstr>
      <vt:lpstr>Georgia</vt:lpstr>
      <vt:lpstr>Times New Roman</vt:lpstr>
      <vt:lpstr>Wingdings 2</vt:lpstr>
      <vt:lpstr>Wingdings 3</vt:lpstr>
      <vt:lpstr>トレーニング プレゼンテーション</vt:lpstr>
      <vt:lpstr>リーダーシップ徹底講座 第2版 （カリスマ性で人を動かす）</vt:lpstr>
      <vt:lpstr>カリスマの定義（ウェーバー,1922）</vt:lpstr>
      <vt:lpstr>支配の三類型</vt:lpstr>
      <vt:lpstr>ハウスのカリスマ的リーダーシップ（House,1977）</vt:lpstr>
      <vt:lpstr>ハウスのカリスマ的リーダーシップ(個人的特性)</vt:lpstr>
      <vt:lpstr>ハウスのカリスマ的リーダーシップ(行動)</vt:lpstr>
      <vt:lpstr>ハウスのカリスマ的リーダーシップ(行動)</vt:lpstr>
      <vt:lpstr>ハウスのカリスマ的リーダーシップ(状況)</vt:lpstr>
      <vt:lpstr>コンガー&amp;カヌンゴのカリスマ的リーダーシップ （コンガー&amp;カヌンゴ,1987；1988）</vt:lpstr>
      <vt:lpstr>コンガー＝カヌンゴのカリスマ的リーダーシップ (行動特性)</vt:lpstr>
      <vt:lpstr>コンガー＝カヌンゴのカリスマ的リーダーシップ (リーダーの資質とフォロワーの特性)</vt:lpstr>
      <vt:lpstr>コンガー＝カヌンゴのカリスマ的リーダーシップ 測定尺度を構成する因子</vt:lpstr>
      <vt:lpstr>ビジョンの表明</vt:lpstr>
      <vt:lpstr>環境への感受性</vt:lpstr>
      <vt:lpstr>メンバーのニーズに対する感受性</vt:lpstr>
      <vt:lpstr>リスクを厭わない</vt:lpstr>
      <vt:lpstr>型にはまらない行動</vt:lpstr>
      <vt:lpstr>ビジョンとは（ナヌス,1992）</vt:lpstr>
      <vt:lpstr>ビジョンの構成要素（ベニス &amp; ナヌス,1985）</vt:lpstr>
      <vt:lpstr>ビジョンを構築する</vt:lpstr>
      <vt:lpstr> ビジョン構築にあたってリーダーに求められる能力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1</cp:revision>
  <dcterms:created xsi:type="dcterms:W3CDTF">2026-08-16T00:33:24Z</dcterms:created>
  <dcterms:modified xsi:type="dcterms:W3CDTF">2026-08-16T00:39:48Z</dcterms:modified>
</cp:coreProperties>
</file>