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81" r:id="rId2"/>
    <p:sldId id="259" r:id="rId3"/>
    <p:sldId id="260" r:id="rId4"/>
    <p:sldId id="261" r:id="rId5"/>
    <p:sldId id="262" r:id="rId6"/>
    <p:sldId id="263" r:id="rId7"/>
    <p:sldId id="264" r:id="rId8"/>
    <p:sldId id="457" r:id="rId9"/>
    <p:sldId id="458" r:id="rId10"/>
    <p:sldId id="291" r:id="rId11"/>
    <p:sldId id="459" r:id="rId12"/>
    <p:sldId id="460" r:id="rId13"/>
    <p:sldId id="461" r:id="rId14"/>
    <p:sldId id="462" r:id="rId15"/>
    <p:sldId id="296" r:id="rId16"/>
    <p:sldId id="297" r:id="rId17"/>
    <p:sldId id="298" r:id="rId18"/>
    <p:sldId id="299" r:id="rId19"/>
    <p:sldId id="300" r:id="rId20"/>
    <p:sldId id="301" r:id="rId21"/>
    <p:sldId id="302" r:id="rId22"/>
    <p:sldId id="303" r:id="rId23"/>
    <p:sldId id="304" r:id="rId24"/>
    <p:sldId id="305" r:id="rId2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DE042-346B-4B00-8166-3AD67BAF098F}"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20370-000E-4DA6-A928-09703616BD89}" type="slidenum">
              <a:rPr kumimoji="1" lang="ja-JP" altLang="en-US" smtClean="0"/>
              <a:t>‹#›</a:t>
            </a:fld>
            <a:endParaRPr kumimoji="1" lang="ja-JP" altLang="en-US"/>
          </a:p>
        </p:txBody>
      </p:sp>
    </p:spTree>
    <p:extLst>
      <p:ext uri="{BB962C8B-B14F-4D97-AF65-F5344CB8AC3E}">
        <p14:creationId xmlns:p14="http://schemas.microsoft.com/office/powerpoint/2010/main" val="4081292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98284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88129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67189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2026/8/16</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1023153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65971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02110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82099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51632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15491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62817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51031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19425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3077446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ervantleader.jp/abou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（価値を共有するリーダーシップ）</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4">
            <a:extLst>
              <a:ext uri="{FF2B5EF4-FFF2-40B4-BE49-F238E27FC236}">
                <a16:creationId xmlns:a16="http://schemas.microsoft.com/office/drawing/2014/main" id="{692ABE38-6D42-47EE-B7F1-2300FD776D68}"/>
              </a:ext>
            </a:extLst>
          </p:cNvPr>
          <p:cNvSpPr>
            <a:spLocks noGrp="1" noChangeArrowheads="1"/>
          </p:cNvSpPr>
          <p:nvPr>
            <p:ph type="title"/>
          </p:nvPr>
        </p:nvSpPr>
        <p:spPr>
          <a:xfrm>
            <a:off x="0" y="402771"/>
            <a:ext cx="12192000" cy="922792"/>
          </a:xfrm>
        </p:spPr>
        <p:txBody>
          <a:bodyPr>
            <a:normAutofit fontScale="90000"/>
          </a:bodyPr>
          <a:lstStyle/>
          <a:p>
            <a:pPr eaLnBrk="1" hangingPunct="1"/>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支配的なリーダーとサーバント・リーダーの違い</a:t>
            </a:r>
            <a:b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en-US" altLang="ja-JP" sz="2000" dirty="0">
                <a:latin typeface="Times New Roman" panose="02020603050405020304" pitchFamily="18" charset="0"/>
                <a:ea typeface="UD デジタル 教科書体 NK-B" panose="02020700000000000000" pitchFamily="18" charset="-128"/>
                <a:cs typeface="Times New Roman" panose="02020603050405020304" pitchFamily="18" charset="0"/>
              </a:rPr>
              <a:t>NPO</a:t>
            </a:r>
            <a:r>
              <a:rPr lang="ja-JP" altLang="en-US" sz="2000" dirty="0">
                <a:latin typeface="Times New Roman" panose="02020603050405020304" pitchFamily="18" charset="0"/>
                <a:ea typeface="UD デジタル 教科書体 NK-B" panose="02020700000000000000" pitchFamily="18" charset="-128"/>
                <a:cs typeface="Times New Roman" panose="02020603050405020304" pitchFamily="18" charset="0"/>
              </a:rPr>
              <a:t>法人日本サーバント・リーダーシップ協会ホームページ</a:t>
            </a:r>
            <a:r>
              <a:rPr lang="ja-JP" altLang="en-US" sz="2400" dirty="0">
                <a:latin typeface="Times New Roman" panose="02020603050405020304" pitchFamily="18" charset="0"/>
                <a:ea typeface="UD Digi Kyokasho N-R" panose="02020400000000000000" pitchFamily="18" charset="-128"/>
                <a:cs typeface="Times New Roman" panose="02020603050405020304" pitchFamily="18" charset="0"/>
              </a:rPr>
              <a:t>（</a:t>
            </a:r>
            <a:r>
              <a:rPr lang="en-US" altLang="ja-JP" sz="2400" dirty="0">
                <a:latin typeface="Times New Roman" panose="02020603050405020304" pitchFamily="18" charset="0"/>
                <a:ea typeface="UD Digi Kyokasho N-R" panose="02020400000000000000" pitchFamily="18" charset="-128"/>
                <a:cs typeface="Times New Roman" panose="02020603050405020304" pitchFamily="18" charset="0"/>
                <a:hlinkClick r:id="rId2"/>
              </a:rPr>
              <a:t>https://www.servantleader.jp/about</a:t>
            </a:r>
            <a:r>
              <a:rPr lang="ja-JP" altLang="en-US" sz="2400" dirty="0">
                <a:latin typeface="Times New Roman" panose="02020603050405020304" pitchFamily="18" charset="0"/>
                <a:ea typeface="UD Digi Kyokasho N-R" panose="02020400000000000000" pitchFamily="18" charset="-128"/>
                <a:cs typeface="Times New Roman" panose="02020603050405020304" pitchFamily="18" charset="0"/>
              </a:rPr>
              <a:t>）</a:t>
            </a:r>
            <a:endParaRPr lang="ja-JP" altLang="en-US" sz="4000" dirty="0">
              <a:latin typeface="Times New Roman" panose="02020603050405020304" pitchFamily="18" charset="0"/>
              <a:ea typeface="UD Digi Kyokasho N-R" panose="02020400000000000000" pitchFamily="18" charset="-128"/>
              <a:cs typeface="Times New Roman" panose="02020603050405020304" pitchFamily="18" charset="0"/>
            </a:endParaRPr>
          </a:p>
        </p:txBody>
      </p:sp>
      <p:graphicFrame>
        <p:nvGraphicFramePr>
          <p:cNvPr id="7" name="表 7">
            <a:extLst>
              <a:ext uri="{FF2B5EF4-FFF2-40B4-BE49-F238E27FC236}">
                <a16:creationId xmlns:a16="http://schemas.microsoft.com/office/drawing/2014/main" id="{82D8762E-B353-40A6-8099-8BE8BA1B81DB}"/>
              </a:ext>
            </a:extLst>
          </p:cNvPr>
          <p:cNvGraphicFramePr>
            <a:graphicFrameLocks noGrp="1"/>
          </p:cNvGraphicFramePr>
          <p:nvPr>
            <p:ph idx="1"/>
          </p:nvPr>
        </p:nvGraphicFramePr>
        <p:xfrm>
          <a:off x="0" y="1325563"/>
          <a:ext cx="12192000" cy="5481640"/>
        </p:xfrm>
        <a:graphic>
          <a:graphicData uri="http://schemas.openxmlformats.org/drawingml/2006/table">
            <a:tbl>
              <a:tblPr firstRow="1" bandRow="1">
                <a:tableStyleId>{B301B821-A1FF-4177-AEE7-76D212191A09}</a:tableStyleId>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614663">
                <a:tc>
                  <a:txBody>
                    <a:bodyPr/>
                    <a:lstStyle/>
                    <a:p>
                      <a:pPr algn="ctr"/>
                      <a:r>
                        <a:rPr kumimoji="1" lang="ja-JP" altLang="en-US" sz="2000" dirty="0">
                          <a:solidFill>
                            <a:schemeClr val="tx1"/>
                          </a:solidFill>
                          <a:latin typeface="UD デジタル 教科書体 NK-B" panose="02020700000000000000" pitchFamily="18" charset="-128"/>
                          <a:ea typeface="UD デジタル 教科書体 NK-B" panose="02020700000000000000" pitchFamily="18" charset="-128"/>
                        </a:rPr>
                        <a:t>支配的リーダーに従うメンバー行動</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K-B" panose="02020700000000000000" pitchFamily="18" charset="-128"/>
                          <a:ea typeface="UD デジタル 教科書体 NK-B" panose="02020700000000000000" pitchFamily="18" charset="-128"/>
                        </a:rPr>
                        <a:t>サーバント・リーダーに従うメンバー行動</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64336">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主に恐れや義務感で行動する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主にやりたい気持ちで行動する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主に言われてから行動する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主に言われる前に行動する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言われたとおりにしようとする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工夫できるところは工夫しようとする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リーダーの機嫌を伺う</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やるべきことに集中する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役割や指示内容だけに集中する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リーダーの示すビジョンを意識する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リーダーに従っている感覚を持つ</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リーダーと一緒に活動している感覚を持つ</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リーダーをあまり信頼しない</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リーダーを信頼する</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614663">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自己中心的な姿勢を身に付けやすい</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周囲に役立とうとする姿勢を身に付けやすい</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149412"/>
    </mc:Choice>
    <mc:Fallback xmlns="">
      <p:transition spd="slow" advTm="14941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77D2E5-4A65-3870-4F46-08326612C64D}"/>
              </a:ext>
            </a:extLst>
          </p:cNvPr>
          <p:cNvSpPr>
            <a:spLocks noGrp="1"/>
          </p:cNvSpPr>
          <p:nvPr>
            <p:ph type="title"/>
          </p:nvPr>
        </p:nvSpPr>
        <p:spPr>
          <a:xfrm>
            <a:off x="435429" y="609600"/>
            <a:ext cx="10940142" cy="1066800"/>
          </a:xfrm>
        </p:spPr>
        <p:txBody>
          <a:bodyPr anchor="ctr">
            <a:normAutofit fontScale="90000"/>
          </a:bodyPr>
          <a:lstStyle/>
          <a:p>
            <a:r>
              <a:rPr lang="ja-JP" altLang="en-US" sz="3600" b="1" spc="150" dirty="0">
                <a:latin typeface="Times New Roman" panose="02020603050405020304" pitchFamily="18" charset="0"/>
                <a:ea typeface="UD デジタル 教科書体 NK-B" panose="02020700000000000000" pitchFamily="18" charset="-128"/>
                <a:cs typeface="Times New Roman" panose="02020603050405020304" pitchFamily="18" charset="0"/>
              </a:rPr>
              <a:t>スピアーズ</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1988</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）によるサーバント・リーダーの</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10</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属性</a:t>
            </a:r>
            <a:b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b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池田守男・金井壽宏</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(2007)『</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サーバントリーダーシップ入門</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かんき出版</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,77-76</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頁</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93A29330-7627-531C-2F3F-96735FBFEE2D}"/>
              </a:ext>
            </a:extLst>
          </p:cNvPr>
          <p:cNvSpPr>
            <a:spLocks noGrp="1"/>
          </p:cNvSpPr>
          <p:nvPr>
            <p:ph idx="1"/>
          </p:nvPr>
        </p:nvSpPr>
        <p:spPr>
          <a:xfrm>
            <a:off x="435429" y="1905000"/>
            <a:ext cx="10940142" cy="4114800"/>
          </a:xfrm>
        </p:spPr>
        <p:txBody>
          <a:bodyPr/>
          <a:lstStyle/>
          <a:p>
            <a:pPr marL="514350" indent="-514350" eaLnBrk="1" hangingPunct="1">
              <a:buFont typeface="+mj-ea"/>
              <a:buAutoNum type="circleNumDbPlain"/>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傾聴</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(Listening)</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：大事な人たちの望むことを意図的に聞き出すことに強くかかわる。同時に自分の内なる声にも耳を傾け、自分の存在意義をその両面から考えることができる。</a:t>
            </a:r>
          </a:p>
          <a:p>
            <a:pPr marL="514350" indent="-514350" eaLnBrk="1" hangingPunct="1">
              <a:buFont typeface="+mj-ea"/>
              <a:buAutoNum type="circleNumDbPlain"/>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共感</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(Empathy)</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：傾聴するためには、相手の立場に立って、何をしてほしいかが共感的にわからなくてはならない。他の人々の気持ちを理解し、共感することができる。</a:t>
            </a:r>
          </a:p>
          <a:p>
            <a:pPr marL="514350" indent="-514350" eaLnBrk="1" hangingPunct="1">
              <a:buFont typeface="+mj-ea"/>
              <a:buAutoNum type="circleNumDbPlain"/>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癒し</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(Healing)</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：集団や組織を大変革し統合させる大きな力となるのは、人を癒すことを学習することだ。欠けているもの、傷ついているところを見つけ、全体性</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(wholeness)</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を探し求める。</a:t>
            </a:r>
          </a:p>
          <a:p>
            <a:endParaRPr kumimoji="1" lang="ja-JP" altLang="en-US" dirty="0"/>
          </a:p>
        </p:txBody>
      </p:sp>
    </p:spTree>
    <p:extLst>
      <p:ext uri="{BB962C8B-B14F-4D97-AF65-F5344CB8AC3E}">
        <p14:creationId xmlns:p14="http://schemas.microsoft.com/office/powerpoint/2010/main" val="3669052226"/>
      </p:ext>
    </p:extLst>
  </p:cSld>
  <p:clrMapOvr>
    <a:masterClrMapping/>
  </p:clrMapOvr>
  <mc:AlternateContent xmlns:mc="http://schemas.openxmlformats.org/markup-compatibility/2006" xmlns:p14="http://schemas.microsoft.com/office/powerpoint/2010/main">
    <mc:Choice Requires="p14">
      <p:transition spd="med" p14:dur="700" advTm="172841">
        <p:fade/>
      </p:transition>
    </mc:Choice>
    <mc:Fallback xmlns="">
      <p:transition spd="med" advTm="172841">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77D2E5-4A65-3870-4F46-08326612C64D}"/>
              </a:ext>
            </a:extLst>
          </p:cNvPr>
          <p:cNvSpPr>
            <a:spLocks noGrp="1"/>
          </p:cNvSpPr>
          <p:nvPr>
            <p:ph type="title"/>
          </p:nvPr>
        </p:nvSpPr>
        <p:spPr>
          <a:xfrm>
            <a:off x="435429" y="609600"/>
            <a:ext cx="10940142" cy="1066800"/>
          </a:xfrm>
        </p:spPr>
        <p:txBody>
          <a:bodyPr anchor="ctr">
            <a:normAutofit fontScale="90000"/>
          </a:bodyPr>
          <a:lstStyle/>
          <a:p>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スピアーズ（</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1988</a:t>
            </a:r>
            <a:r>
              <a:rPr lang="ja-JP" altLang="en-US" sz="3600" b="1" spc="15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によるサーバント・リーダーの</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10</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属性</a:t>
            </a:r>
            <a:b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b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池田守男・金井壽宏</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(2007)『</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サーバントリーダーシップ入門</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かんき出版</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,77-76</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頁</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93A29330-7627-531C-2F3F-96735FBFEE2D}"/>
              </a:ext>
            </a:extLst>
          </p:cNvPr>
          <p:cNvSpPr>
            <a:spLocks noGrp="1"/>
          </p:cNvSpPr>
          <p:nvPr>
            <p:ph idx="1"/>
          </p:nvPr>
        </p:nvSpPr>
        <p:spPr>
          <a:xfrm>
            <a:off x="435429" y="1905000"/>
            <a:ext cx="10940142" cy="4114800"/>
          </a:xfrm>
        </p:spPr>
        <p:txBody>
          <a:bodyPr/>
          <a:lstStyle/>
          <a:p>
            <a:pPr marL="742950" indent="-742950" eaLnBrk="1" hangingPunct="1">
              <a:buFont typeface="+mj-ea"/>
              <a:buAutoNum type="circleNumDbPlain" startAt="4"/>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気づき</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(Awareness)</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：一般的に意識を高めることが大事だが、とくに自分への気づき</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(self-awareness)</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がサーバント・リーダーを強化する。自分と自部門を知ること。このことは、倫理観や価値観ともかかわる。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742950" indent="-742950" eaLnBrk="1" hangingPunct="1">
              <a:buFont typeface="+mj-ea"/>
              <a:buAutoNum type="circleNumDbPlain" startAt="4"/>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説得</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(Persuasion)</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：職位に付随する権限に依拠することなく、また、服従を強要することなく、他の人々を説得できる。</a:t>
            </a:r>
          </a:p>
          <a:p>
            <a:pPr marL="742950" indent="-742950" eaLnBrk="1" hangingPunct="1">
              <a:buFont typeface="+mj-ea"/>
              <a:buAutoNum type="circleNumDbPlain" startAt="4"/>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概念化</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(Conceptualization)</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：大きな夢を見る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(dream great dreams)</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能力を育てたいと願う。日常の業務上の目標を超えて、自分の志向をストレッチして広げる。制度に対するビジョナリーな概念をもたらす。</a:t>
            </a:r>
          </a:p>
          <a:p>
            <a:endParaRPr kumimoji="1" lang="ja-JP" altLang="en-US" dirty="0"/>
          </a:p>
        </p:txBody>
      </p:sp>
    </p:spTree>
    <p:extLst>
      <p:ext uri="{BB962C8B-B14F-4D97-AF65-F5344CB8AC3E}">
        <p14:creationId xmlns:p14="http://schemas.microsoft.com/office/powerpoint/2010/main" val="628798500"/>
      </p:ext>
    </p:extLst>
  </p:cSld>
  <p:clrMapOvr>
    <a:masterClrMapping/>
  </p:clrMapOvr>
  <mc:AlternateContent xmlns:mc="http://schemas.openxmlformats.org/markup-compatibility/2006" xmlns:p14="http://schemas.microsoft.com/office/powerpoint/2010/main">
    <mc:Choice Requires="p14">
      <p:transition spd="med" p14:dur="700" advTm="107209">
        <p:fade/>
      </p:transition>
    </mc:Choice>
    <mc:Fallback xmlns="">
      <p:transition spd="med" advTm="107209">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77D2E5-4A65-3870-4F46-08326612C64D}"/>
              </a:ext>
            </a:extLst>
          </p:cNvPr>
          <p:cNvSpPr>
            <a:spLocks noGrp="1"/>
          </p:cNvSpPr>
          <p:nvPr>
            <p:ph type="title"/>
          </p:nvPr>
        </p:nvSpPr>
        <p:spPr>
          <a:xfrm>
            <a:off x="435429" y="609600"/>
            <a:ext cx="10940142" cy="1066800"/>
          </a:xfrm>
        </p:spPr>
        <p:txBody>
          <a:bodyPr anchor="ctr">
            <a:normAutofit fontScale="90000"/>
          </a:bodyPr>
          <a:lstStyle/>
          <a:p>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スピアーズ（</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1988</a:t>
            </a:r>
            <a:r>
              <a:rPr lang="ja-JP" altLang="en-US" sz="3600" b="1" spc="15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によるサーバント・リーダーの</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10</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属性</a:t>
            </a:r>
            <a:b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b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池田守男・金井壽宏</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(2007)『</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サーバントリーダーシップ入門</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かんき出版</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,77-76</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頁</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93A29330-7627-531C-2F3F-96735FBFEE2D}"/>
              </a:ext>
            </a:extLst>
          </p:cNvPr>
          <p:cNvSpPr>
            <a:spLocks noGrp="1"/>
          </p:cNvSpPr>
          <p:nvPr>
            <p:ph idx="1"/>
          </p:nvPr>
        </p:nvSpPr>
        <p:spPr>
          <a:xfrm>
            <a:off x="435429" y="1905000"/>
            <a:ext cx="10940142" cy="4114800"/>
          </a:xfrm>
        </p:spPr>
        <p:txBody>
          <a:bodyPr/>
          <a:lstStyle/>
          <a:p>
            <a:pPr marL="742950" indent="-742950" eaLnBrk="1" hangingPunct="1">
              <a:buFont typeface="+mj-ea"/>
              <a:buAutoNum type="circleNumDbPlain" startAt="7"/>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先見力、予見力</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(Foresight)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概念化の力とかかわるが、いまの状況がもたらす帰結をあらかじめ見ることができなくても、それを見定めようとする。それが見えたときに、そうはっきりと気づく。過去の教訓、現在の現実、将来のための決定のありそうな帰結を理解できる。　</a:t>
            </a:r>
          </a:p>
          <a:p>
            <a:pPr marL="742950" indent="-742950" eaLnBrk="1" hangingPunct="1">
              <a:buFont typeface="+mj-ea"/>
              <a:buAutoNum type="circleNumDbPlain" startAt="7"/>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執事役</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(Stewardship)</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：執事役とは、その人に大切なものを任せて信頼できると思われるような人を指す。より大きな社会のために制度を、その人になら信託できること。</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403289453"/>
      </p:ext>
    </p:extLst>
  </p:cSld>
  <p:clrMapOvr>
    <a:masterClrMapping/>
  </p:clrMapOvr>
  <mc:AlternateContent xmlns:mc="http://schemas.openxmlformats.org/markup-compatibility/2006" xmlns:p14="http://schemas.microsoft.com/office/powerpoint/2010/main">
    <mc:Choice Requires="p14">
      <p:transition spd="med" p14:dur="700" advTm="75924">
        <p:fade/>
      </p:transition>
    </mc:Choice>
    <mc:Fallback xmlns="">
      <p:transition spd="med" advTm="75924">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77D2E5-4A65-3870-4F46-08326612C64D}"/>
              </a:ext>
            </a:extLst>
          </p:cNvPr>
          <p:cNvSpPr>
            <a:spLocks noGrp="1"/>
          </p:cNvSpPr>
          <p:nvPr>
            <p:ph type="title"/>
          </p:nvPr>
        </p:nvSpPr>
        <p:spPr>
          <a:xfrm>
            <a:off x="435429" y="609600"/>
            <a:ext cx="10940142" cy="1066800"/>
          </a:xfrm>
        </p:spPr>
        <p:txBody>
          <a:bodyPr anchor="ctr">
            <a:normAutofit fontScale="90000"/>
          </a:bodyPr>
          <a:lstStyle/>
          <a:p>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スピアーズ（</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1988</a:t>
            </a:r>
            <a:r>
              <a:rPr lang="ja-JP" altLang="en-US" sz="3600" b="1" spc="15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によるサーバント・リーダーの</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10</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属性</a:t>
            </a:r>
            <a:b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b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池田守男・金井壽宏</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(2007)『</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サーバントリーダーシップ入門</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かんき出版</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,77-76</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頁</a:t>
            </a:r>
            <a:r>
              <a:rPr kumimoji="1" lang="en-US" altLang="ja-JP"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6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93A29330-7627-531C-2F3F-96735FBFEE2D}"/>
              </a:ext>
            </a:extLst>
          </p:cNvPr>
          <p:cNvSpPr>
            <a:spLocks noGrp="1"/>
          </p:cNvSpPr>
          <p:nvPr>
            <p:ph idx="1"/>
          </p:nvPr>
        </p:nvSpPr>
        <p:spPr>
          <a:xfrm>
            <a:off x="435429" y="1905000"/>
            <a:ext cx="10940142" cy="4114800"/>
          </a:xfrm>
        </p:spPr>
        <p:txBody>
          <a:bodyPr/>
          <a:lstStyle/>
          <a:p>
            <a:pPr marL="742950" indent="-742950" eaLnBrk="1" hangingPunct="1">
              <a:buFontTx/>
              <a:buAutoNum type="circleNumDbPlain" startAt="9"/>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人々の成長にかかわる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(Commitment to the growth of people)</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：人々には、働き手として目に見える貢献を超えて、その存在そのものに内在的価値があると信じる。自分の制度のなかの一人ひとりの、そしてみんなの成長に深くコミットできる。</a:t>
            </a:r>
          </a:p>
          <a:p>
            <a:pPr marL="742950" indent="-742950" eaLnBrk="1" hangingPunct="1">
              <a:buFontTx/>
              <a:buAutoNum type="circleNumDbPlain" startAt="9"/>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コミュニティづくり</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(Building community)</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：人間の歴史のなかで、地域のコミュニティから大規模な制度に活動の母体が移ったのがここのところの人間の歴史だが、同じ制度のなかで仕事をする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奉仕する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人たちの間に、コミュニティを創り出す。</a:t>
            </a:r>
          </a:p>
          <a:p>
            <a:endParaRPr kumimoji="1" lang="ja-JP" altLang="en-US" dirty="0"/>
          </a:p>
        </p:txBody>
      </p:sp>
    </p:spTree>
    <p:extLst>
      <p:ext uri="{BB962C8B-B14F-4D97-AF65-F5344CB8AC3E}">
        <p14:creationId xmlns:p14="http://schemas.microsoft.com/office/powerpoint/2010/main" val="2410891639"/>
      </p:ext>
    </p:extLst>
  </p:cSld>
  <p:clrMapOvr>
    <a:masterClrMapping/>
  </p:clrMapOvr>
  <mc:AlternateContent xmlns:mc="http://schemas.openxmlformats.org/markup-compatibility/2006" xmlns:p14="http://schemas.microsoft.com/office/powerpoint/2010/main">
    <mc:Choice Requires="p14">
      <p:transition spd="med" p14:dur="700" advTm="96693">
        <p:fade/>
      </p:transition>
    </mc:Choice>
    <mc:Fallback xmlns="">
      <p:transition spd="med" advTm="96693">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タイトル 1">
            <a:extLst>
              <a:ext uri="{FF2B5EF4-FFF2-40B4-BE49-F238E27FC236}">
                <a16:creationId xmlns:a16="http://schemas.microsoft.com/office/drawing/2014/main" id="{00884D75-E6E2-E363-1050-C2AB0C8719C1}"/>
              </a:ext>
            </a:extLst>
          </p:cNvPr>
          <p:cNvSpPr>
            <a:spLocks noGrp="1" noChangeArrowheads="1"/>
          </p:cNvSpPr>
          <p:nvPr>
            <p:ph type="title"/>
          </p:nvPr>
        </p:nvSpPr>
        <p:spPr>
          <a:xfrm>
            <a:off x="0" y="335869"/>
            <a:ext cx="12192000" cy="987425"/>
          </a:xfrm>
        </p:spPr>
        <p:txBody>
          <a:bodyPr anchor="ctr"/>
          <a:lstStyle/>
          <a:p>
            <a:r>
              <a:rPr lang="ja-JP" altLang="en-US" sz="36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サーバント・リーダーシップのモデル</a:t>
            </a:r>
            <a:b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b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ノートハウス</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,2021)</a:t>
            </a:r>
            <a:endPar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07E332AF-58FE-0F09-4231-A0A14CAE7425}"/>
              </a:ext>
            </a:extLst>
          </p:cNvPr>
          <p:cNvSpPr/>
          <p:nvPr/>
        </p:nvSpPr>
        <p:spPr>
          <a:xfrm>
            <a:off x="447675" y="1490663"/>
            <a:ext cx="2530475" cy="985837"/>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2000" dirty="0">
                <a:latin typeface="UD デジタル 教科書体 N-R" panose="02020400000000000000" pitchFamily="17" charset="-128"/>
                <a:ea typeface="UD デジタル 教科書体 N-R" panose="02020400000000000000" pitchFamily="17" charset="-128"/>
              </a:rPr>
              <a:t>先行条件</a:t>
            </a:r>
          </a:p>
        </p:txBody>
      </p:sp>
      <p:sp>
        <p:nvSpPr>
          <p:cNvPr id="6" name="正方形/長方形 5">
            <a:extLst>
              <a:ext uri="{FF2B5EF4-FFF2-40B4-BE49-F238E27FC236}">
                <a16:creationId xmlns:a16="http://schemas.microsoft.com/office/drawing/2014/main" id="{F1720BCD-75A0-97EA-5565-7BE5398D41B7}"/>
              </a:ext>
            </a:extLst>
          </p:cNvPr>
          <p:cNvSpPr/>
          <p:nvPr/>
        </p:nvSpPr>
        <p:spPr>
          <a:xfrm>
            <a:off x="3922713" y="1501775"/>
            <a:ext cx="4294187" cy="987425"/>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2000" dirty="0">
                <a:latin typeface="UD デジタル 教科書体 N-R" panose="02020400000000000000" pitchFamily="17" charset="-128"/>
                <a:ea typeface="UD デジタル 教科書体 N-R" panose="02020400000000000000" pitchFamily="17" charset="-128"/>
              </a:rPr>
              <a:t>サーバント・リーダーの行動</a:t>
            </a:r>
          </a:p>
        </p:txBody>
      </p:sp>
      <p:sp>
        <p:nvSpPr>
          <p:cNvPr id="9" name="正方形/長方形 8">
            <a:extLst>
              <a:ext uri="{FF2B5EF4-FFF2-40B4-BE49-F238E27FC236}">
                <a16:creationId xmlns:a16="http://schemas.microsoft.com/office/drawing/2014/main" id="{F0EE918A-6BD6-D889-843F-328D35003201}"/>
              </a:ext>
            </a:extLst>
          </p:cNvPr>
          <p:cNvSpPr/>
          <p:nvPr/>
        </p:nvSpPr>
        <p:spPr>
          <a:xfrm>
            <a:off x="9159875" y="1514475"/>
            <a:ext cx="2532063" cy="985838"/>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2000" dirty="0">
                <a:latin typeface="UD デジタル 教科書体 N-R" panose="02020400000000000000" pitchFamily="17" charset="-128"/>
                <a:ea typeface="UD デジタル 教科書体 N-R" panose="02020400000000000000" pitchFamily="17" charset="-128"/>
              </a:rPr>
              <a:t>成果</a:t>
            </a:r>
          </a:p>
        </p:txBody>
      </p:sp>
      <p:sp>
        <p:nvSpPr>
          <p:cNvPr id="10" name="正方形/長方形 9">
            <a:extLst>
              <a:ext uri="{FF2B5EF4-FFF2-40B4-BE49-F238E27FC236}">
                <a16:creationId xmlns:a16="http://schemas.microsoft.com/office/drawing/2014/main" id="{2AB72DC2-6377-3098-B00B-B707944D60D8}"/>
              </a:ext>
            </a:extLst>
          </p:cNvPr>
          <p:cNvSpPr/>
          <p:nvPr/>
        </p:nvSpPr>
        <p:spPr>
          <a:xfrm>
            <a:off x="204788" y="3005138"/>
            <a:ext cx="3016250" cy="3167062"/>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2000" dirty="0">
                <a:latin typeface="UD デジタル 教科書体 N-R" panose="02020400000000000000" pitchFamily="17" charset="-128"/>
                <a:ea typeface="UD デジタル 教科書体 N-R" panose="02020400000000000000" pitchFamily="17" charset="-128"/>
              </a:rPr>
              <a:t>組織的背景と組織文化</a:t>
            </a: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r>
              <a:rPr lang="ja-JP" altLang="en-US" sz="2000" dirty="0">
                <a:latin typeface="UD デジタル 教科書体 N-R" panose="02020400000000000000" pitchFamily="17" charset="-128"/>
                <a:ea typeface="UD デジタル 教科書体 N-R" panose="02020400000000000000" pitchFamily="17" charset="-128"/>
              </a:rPr>
              <a:t>リーダーの属性</a:t>
            </a: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r>
              <a:rPr lang="ja-JP" altLang="en-US" sz="2000" dirty="0">
                <a:latin typeface="UD デジタル 教科書体 N-R" panose="02020400000000000000" pitchFamily="17" charset="-128"/>
                <a:ea typeface="UD デジタル 教科書体 N-R" panose="02020400000000000000" pitchFamily="17" charset="-128"/>
              </a:rPr>
              <a:t>フォロワーの感受性</a:t>
            </a:r>
          </a:p>
        </p:txBody>
      </p:sp>
      <p:sp>
        <p:nvSpPr>
          <p:cNvPr id="12" name="正方形/長方形 11">
            <a:extLst>
              <a:ext uri="{FF2B5EF4-FFF2-40B4-BE49-F238E27FC236}">
                <a16:creationId xmlns:a16="http://schemas.microsoft.com/office/drawing/2014/main" id="{0737D016-BE7F-0531-313B-E990F99E78B0}"/>
              </a:ext>
            </a:extLst>
          </p:cNvPr>
          <p:cNvSpPr/>
          <p:nvPr/>
        </p:nvSpPr>
        <p:spPr>
          <a:xfrm>
            <a:off x="3922713" y="3005138"/>
            <a:ext cx="4294187" cy="3167062"/>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概念化</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感情的な癒し</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フォロワー最優先</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フォロワーの成長と成功の支援</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倫理的行動</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権限移譲</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r>
              <a:rPr lang="ja-JP" altLang="en-US" sz="2000" dirty="0">
                <a:latin typeface="UD デジタル 教科書体 N-R" panose="02020400000000000000" pitchFamily="17" charset="-128"/>
                <a:ea typeface="UD デジタル 教科書体 N-R" panose="02020400000000000000" pitchFamily="17" charset="-128"/>
              </a:rPr>
              <a:t>共同体の価値観の構築</a:t>
            </a:r>
            <a:endParaRPr lang="en-US" altLang="ja-JP" sz="2000" dirty="0">
              <a:latin typeface="UD デジタル 教科書体 N-R" panose="02020400000000000000" pitchFamily="17" charset="-128"/>
              <a:ea typeface="UD デジタル 教科書体 N-R" panose="02020400000000000000" pitchFamily="17" charset="-128"/>
            </a:endParaRPr>
          </a:p>
          <a:p>
            <a:pPr marL="285750" indent="-285750">
              <a:buFont typeface="Arial" panose="020B0604020202020204" pitchFamily="34" charset="0"/>
              <a:buChar char="•"/>
              <a:defRPr/>
            </a:pPr>
            <a:endParaRPr lang="ja-JP" altLang="en-US" dirty="0"/>
          </a:p>
        </p:txBody>
      </p:sp>
      <p:sp>
        <p:nvSpPr>
          <p:cNvPr id="14" name="正方形/長方形 13">
            <a:extLst>
              <a:ext uri="{FF2B5EF4-FFF2-40B4-BE49-F238E27FC236}">
                <a16:creationId xmlns:a16="http://schemas.microsoft.com/office/drawing/2014/main" id="{08733D4F-ECF3-D7D0-322F-D6A12863FDCC}"/>
              </a:ext>
            </a:extLst>
          </p:cNvPr>
          <p:cNvSpPr/>
          <p:nvPr/>
        </p:nvSpPr>
        <p:spPr>
          <a:xfrm>
            <a:off x="8918575" y="3027363"/>
            <a:ext cx="3068638" cy="3167063"/>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2000" dirty="0">
                <a:latin typeface="UD デジタル 教科書体 N-R" panose="02020400000000000000" pitchFamily="17" charset="-128"/>
                <a:ea typeface="UD デジタル 教科書体 N-R" panose="02020400000000000000" pitchFamily="17" charset="-128"/>
              </a:rPr>
              <a:t>フォロワーの業績と成長</a:t>
            </a: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r>
              <a:rPr lang="ja-JP" altLang="en-US" sz="2000" dirty="0">
                <a:latin typeface="UD デジタル 教科書体 N-R" panose="02020400000000000000" pitchFamily="17" charset="-128"/>
                <a:ea typeface="UD デジタル 教科書体 N-R" panose="02020400000000000000" pitchFamily="17" charset="-128"/>
              </a:rPr>
              <a:t>組織的業績</a:t>
            </a: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endParaRPr lang="en-US" altLang="ja-JP" sz="2000" dirty="0">
              <a:latin typeface="UD デジタル 教科書体 N-R" panose="02020400000000000000" pitchFamily="17" charset="-128"/>
              <a:ea typeface="UD デジタル 教科書体 N-R" panose="02020400000000000000" pitchFamily="17" charset="-128"/>
            </a:endParaRPr>
          </a:p>
          <a:p>
            <a:pPr algn="ctr">
              <a:defRPr/>
            </a:pPr>
            <a:r>
              <a:rPr lang="ja-JP" altLang="en-US" sz="2000" dirty="0">
                <a:latin typeface="UD デジタル 教科書体 N-R" panose="02020400000000000000" pitchFamily="17" charset="-128"/>
                <a:ea typeface="UD デジタル 教科書体 N-R" panose="02020400000000000000" pitchFamily="17" charset="-128"/>
              </a:rPr>
              <a:t>社会的な影響</a:t>
            </a:r>
          </a:p>
        </p:txBody>
      </p:sp>
      <p:sp>
        <p:nvSpPr>
          <p:cNvPr id="15" name="矢印: 右 14">
            <a:extLst>
              <a:ext uri="{FF2B5EF4-FFF2-40B4-BE49-F238E27FC236}">
                <a16:creationId xmlns:a16="http://schemas.microsoft.com/office/drawing/2014/main" id="{8142A02E-77C0-AB88-FA6D-02CEB7F3ECDC}"/>
              </a:ext>
            </a:extLst>
          </p:cNvPr>
          <p:cNvSpPr/>
          <p:nvPr/>
        </p:nvSpPr>
        <p:spPr>
          <a:xfrm>
            <a:off x="3221038" y="4437063"/>
            <a:ext cx="701675" cy="484187"/>
          </a:xfrm>
          <a:prstGeom prst="rightArrow">
            <a:avLst/>
          </a:prstGeom>
        </p:spPr>
        <p:style>
          <a:lnRef idx="3">
            <a:schemeClr val="lt1"/>
          </a:lnRef>
          <a:fillRef idx="1">
            <a:schemeClr val="accent1"/>
          </a:fillRef>
          <a:effectRef idx="1">
            <a:schemeClr val="accent1"/>
          </a:effectRef>
          <a:fontRef idx="minor">
            <a:schemeClr val="lt1"/>
          </a:fontRef>
        </p:style>
        <p:txBody>
          <a:bodyPr anchor="ctr"/>
          <a:lstStyle/>
          <a:p>
            <a:pPr algn="ctr">
              <a:defRPr/>
            </a:pPr>
            <a:endParaRPr lang="ja-JP" altLang="en-US"/>
          </a:p>
        </p:txBody>
      </p:sp>
      <p:sp>
        <p:nvSpPr>
          <p:cNvPr id="17" name="矢印: 右 16">
            <a:extLst>
              <a:ext uri="{FF2B5EF4-FFF2-40B4-BE49-F238E27FC236}">
                <a16:creationId xmlns:a16="http://schemas.microsoft.com/office/drawing/2014/main" id="{964FDFB0-F1EC-ECF9-D62F-1C3A4C2EF81C}"/>
              </a:ext>
            </a:extLst>
          </p:cNvPr>
          <p:cNvSpPr/>
          <p:nvPr/>
        </p:nvSpPr>
        <p:spPr>
          <a:xfrm>
            <a:off x="8208963" y="4484688"/>
            <a:ext cx="703262" cy="484187"/>
          </a:xfrm>
          <a:prstGeom prst="rightArrow">
            <a:avLst/>
          </a:prstGeom>
        </p:spPr>
        <p:style>
          <a:lnRef idx="3">
            <a:schemeClr val="lt1"/>
          </a:lnRef>
          <a:fillRef idx="1">
            <a:schemeClr val="accent1"/>
          </a:fillRef>
          <a:effectRef idx="1">
            <a:schemeClr val="accent1"/>
          </a:effectRef>
          <a:fontRef idx="minor">
            <a:schemeClr val="lt1"/>
          </a:fontRef>
        </p:style>
        <p:txBody>
          <a:bodyPr anchor="ctr"/>
          <a:lstStyle/>
          <a:p>
            <a:pPr algn="ctr">
              <a:defRPr/>
            </a:pPr>
            <a:endParaRPr lang="ja-JP" altLang="en-US"/>
          </a:p>
        </p:txBody>
      </p:sp>
    </p:spTree>
  </p:cSld>
  <p:clrMapOvr>
    <a:masterClrMapping/>
  </p:clrMapOvr>
  <mc:AlternateContent xmlns:mc="http://schemas.openxmlformats.org/markup-compatibility/2006" xmlns:p14="http://schemas.microsoft.com/office/powerpoint/2010/main">
    <mc:Choice Requires="p14">
      <p:transition spd="med" p14:dur="700" advTm="68894">
        <p:fade/>
      </p:transition>
    </mc:Choice>
    <mc:Fallback xmlns="">
      <p:transition spd="med" advTm="68894">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AC986AA3-0135-FF6B-3F7F-90181CFF621E}"/>
              </a:ext>
            </a:extLst>
          </p:cNvPr>
          <p:cNvSpPr>
            <a:spLocks noGrp="1" noChangeArrowheads="1"/>
          </p:cNvSpPr>
          <p:nvPr>
            <p:ph type="title"/>
          </p:nvPr>
        </p:nvSpPr>
        <p:spPr>
          <a:xfrm>
            <a:off x="0" y="0"/>
            <a:ext cx="12192000" cy="1690688"/>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サーバント・リーダーシップのモデル（先行条件）</a:t>
            </a:r>
          </a:p>
        </p:txBody>
      </p:sp>
      <p:sp>
        <p:nvSpPr>
          <p:cNvPr id="15363" name="コンテンツ プレースホルダー 3">
            <a:extLst>
              <a:ext uri="{FF2B5EF4-FFF2-40B4-BE49-F238E27FC236}">
                <a16:creationId xmlns:a16="http://schemas.microsoft.com/office/drawing/2014/main" id="{E807A28F-082D-28C0-4A75-79A019409A47}"/>
              </a:ext>
            </a:extLst>
          </p:cNvPr>
          <p:cNvSpPr>
            <a:spLocks noGrp="1" noChangeArrowheads="1"/>
          </p:cNvSpPr>
          <p:nvPr>
            <p:ph idx="1"/>
          </p:nvPr>
        </p:nvSpPr>
        <p:spPr>
          <a:xfrm>
            <a:off x="0" y="1690688"/>
            <a:ext cx="12192000" cy="5167312"/>
          </a:xfrm>
        </p:spPr>
        <p:txBody>
          <a:bodyPr/>
          <a:lstStyle/>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組織的背景と組織文化（</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Contest and Culture</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UD デジタル 教科書体 N-R" panose="02020400000000000000" pitchFamily="17" charset="-128"/>
                <a:ea typeface="UD デジタル 教科書体 N-R" panose="02020400000000000000" pitchFamily="17" charset="-128"/>
              </a:rPr>
              <a:t>サーバント・リーダーシップは、組織的背景と組織文化から影響を受ける。</a:t>
            </a:r>
            <a:endParaRPr lang="en-US" altLang="ja-JP" sz="2800" dirty="0">
              <a:latin typeface="UD デジタル 教科書体 N-R" panose="02020400000000000000" pitchFamily="17" charset="-128"/>
              <a:ea typeface="UD デジタル 教科書体 N-R" panose="02020400000000000000" pitchFamily="17" charset="-128"/>
            </a:endParaRPr>
          </a:p>
          <a:p>
            <a:pPr>
              <a:defRPr/>
            </a:pPr>
            <a:r>
              <a:rPr lang="ja-JP" altLang="en-US" sz="2800" dirty="0">
                <a:latin typeface="UD デジタル 教科書体 N-R" panose="02020400000000000000" pitchFamily="17" charset="-128"/>
                <a:ea typeface="UD デジタル 教科書体 N-R" panose="02020400000000000000" pitchFamily="17" charset="-128"/>
              </a:rPr>
              <a:t>組織を取り巻く環境が異なれば、サーバント・リーダーシップを発揮する方法が異なる。</a:t>
            </a:r>
            <a:endParaRPr lang="en-US" altLang="ja-JP" sz="2800" dirty="0">
              <a:latin typeface="UD デジタル 教科書体 N-R" panose="02020400000000000000" pitchFamily="17" charset="-128"/>
              <a:ea typeface="UD デジタル 教科書体 N-R" panose="02020400000000000000" pitchFamily="17" charset="-128"/>
            </a:endParaRPr>
          </a:p>
          <a:p>
            <a:pPr>
              <a:defRPr/>
            </a:pPr>
            <a:r>
              <a:rPr lang="ja-JP" altLang="en-US" sz="2800" dirty="0">
                <a:latin typeface="UD デジタル 教科書体 N-R" panose="02020400000000000000" pitchFamily="17" charset="-128"/>
                <a:ea typeface="UD デジタル 教科書体 N-R" panose="02020400000000000000" pitchFamily="17" charset="-128"/>
              </a:rPr>
              <a:t>組織文化は、サーバント・リーダーシップが達成できるかどうかに影響を与える。</a:t>
            </a:r>
            <a:endParaRPr lang="en-US" altLang="ja-JP" sz="2800" dirty="0">
              <a:latin typeface="UD デジタル 教科書体 N-R" panose="02020400000000000000" pitchFamily="17" charset="-128"/>
              <a:ea typeface="UD デジタル 教科書体 N-R" panose="02020400000000000000" pitchFamily="17" charset="-128"/>
            </a:endParaRPr>
          </a:p>
          <a:p>
            <a:pPr>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149056">
        <p:fade/>
      </p:transition>
    </mc:Choice>
    <mc:Fallback xmlns="">
      <p:transition spd="med" advTm="149056">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タイトル 1">
            <a:extLst>
              <a:ext uri="{FF2B5EF4-FFF2-40B4-BE49-F238E27FC236}">
                <a16:creationId xmlns:a16="http://schemas.microsoft.com/office/drawing/2014/main" id="{E50F5383-DF51-F34F-519F-D6F4788A5143}"/>
              </a:ext>
            </a:extLst>
          </p:cNvPr>
          <p:cNvSpPr>
            <a:spLocks noGrp="1" noChangeArrowheads="1"/>
          </p:cNvSpPr>
          <p:nvPr>
            <p:ph type="title"/>
          </p:nvPr>
        </p:nvSpPr>
        <p:spPr>
          <a:xfrm>
            <a:off x="0" y="326570"/>
            <a:ext cx="12192000" cy="1349830"/>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サーバント・リーダーシップのモデル（先行条件の続き）</a:t>
            </a:r>
          </a:p>
        </p:txBody>
      </p:sp>
      <p:sp>
        <p:nvSpPr>
          <p:cNvPr id="16387" name="コンテンツ プレースホルダー 2">
            <a:extLst>
              <a:ext uri="{FF2B5EF4-FFF2-40B4-BE49-F238E27FC236}">
                <a16:creationId xmlns:a16="http://schemas.microsoft.com/office/drawing/2014/main" id="{3C2AC97C-609E-FD4B-410B-101363C9A101}"/>
              </a:ext>
            </a:extLst>
          </p:cNvPr>
          <p:cNvSpPr>
            <a:spLocks noGrp="1" noChangeArrowheads="1"/>
          </p:cNvSpPr>
          <p:nvPr>
            <p:ph idx="1"/>
          </p:nvPr>
        </p:nvSpPr>
        <p:spPr>
          <a:xfrm>
            <a:off x="0" y="1676400"/>
            <a:ext cx="12192000" cy="5181600"/>
          </a:xfrm>
        </p:spPr>
        <p:txBody>
          <a:bodyPr>
            <a:normAutofit/>
          </a:bodyPr>
          <a:lstStyle/>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リーダーの属性（</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Leader</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Attributes</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感情知性（情動的知性）・信念・自己とフォロワーの心的状況を観察できる能力が、サーバント・リーダーシップのイデオロギーを実践するリーダーにとって重要な属性であることが確認された。</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謙虚さを持っていると組織内での階層的な位置に関係なく、サーバント・リーダーの影響力が高まる。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52318">
        <p:fade/>
      </p:transition>
    </mc:Choice>
    <mc:Fallback xmlns="">
      <p:transition spd="med" advTm="52318">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タイトル 1">
            <a:extLst>
              <a:ext uri="{FF2B5EF4-FFF2-40B4-BE49-F238E27FC236}">
                <a16:creationId xmlns:a16="http://schemas.microsoft.com/office/drawing/2014/main" id="{DB7A6E1C-32D1-9094-EC5A-6CF1F6195746}"/>
              </a:ext>
            </a:extLst>
          </p:cNvPr>
          <p:cNvSpPr>
            <a:spLocks noGrp="1" noChangeArrowheads="1"/>
          </p:cNvSpPr>
          <p:nvPr>
            <p:ph type="title"/>
          </p:nvPr>
        </p:nvSpPr>
        <p:spPr>
          <a:xfrm>
            <a:off x="0" y="272143"/>
            <a:ext cx="12192000" cy="1513114"/>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サーバント・リーダーシップのモデル（先行条件の続き）</a:t>
            </a:r>
            <a:endParaRPr lang="ja-JP" altLang="en-US" sz="3600" dirty="0">
              <a:latin typeface="UD デジタル 教科書体 N-R" panose="02020400000000000000" pitchFamily="17" charset="-128"/>
              <a:ea typeface="UD デジタル 教科書体 N-R" panose="02020400000000000000" pitchFamily="17" charset="-128"/>
            </a:endParaRPr>
          </a:p>
        </p:txBody>
      </p:sp>
      <p:sp>
        <p:nvSpPr>
          <p:cNvPr id="17411" name="コンテンツ プレースホルダー 2">
            <a:extLst>
              <a:ext uri="{FF2B5EF4-FFF2-40B4-BE49-F238E27FC236}">
                <a16:creationId xmlns:a16="http://schemas.microsoft.com/office/drawing/2014/main" id="{C1F2218D-7B25-D7B7-7BF0-F57B83A3895B}"/>
              </a:ext>
            </a:extLst>
          </p:cNvPr>
          <p:cNvSpPr>
            <a:spLocks noGrp="1" noChangeArrowheads="1"/>
          </p:cNvSpPr>
          <p:nvPr>
            <p:ph idx="1"/>
          </p:nvPr>
        </p:nvSpPr>
        <p:spPr>
          <a:xfrm>
            <a:off x="0" y="1883229"/>
            <a:ext cx="12192000" cy="4974771"/>
          </a:xfrm>
        </p:spPr>
        <p:txBody>
          <a:bodyPr>
            <a:normAutofit/>
          </a:bodyPr>
          <a:lstStyle/>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フォロワーの感受性（</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Follower</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Receptivity</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あるフォロワーは、サーバント・リーダーシップを上司による過干渉とみなし、リーダーに知られたがらず、支援や育成あるいは指導されることを望まない。</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サーバント・リーダーシップがそれを望むフォロワーに発揮されると、そのフォロワーの業績や組織市民行動に効果をもたらす。</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59212">
        <p:fade/>
      </p:transition>
    </mc:Choice>
    <mc:Fallback xmlns="">
      <p:transition spd="med" advTm="59212">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タイトル 1">
            <a:extLst>
              <a:ext uri="{FF2B5EF4-FFF2-40B4-BE49-F238E27FC236}">
                <a16:creationId xmlns:a16="http://schemas.microsoft.com/office/drawing/2014/main" id="{0EAD2D5C-7887-E506-96D1-2B8498DBBC18}"/>
              </a:ext>
            </a:extLst>
          </p:cNvPr>
          <p:cNvSpPr>
            <a:spLocks noGrp="1" noChangeArrowheads="1"/>
          </p:cNvSpPr>
          <p:nvPr>
            <p:ph type="title"/>
          </p:nvPr>
        </p:nvSpPr>
        <p:spPr>
          <a:xfrm>
            <a:off x="0" y="620486"/>
            <a:ext cx="12192000" cy="903514"/>
          </a:xfrm>
        </p:spPr>
        <p:txBody>
          <a:bodyPr>
            <a:normAutofit fontScale="90000"/>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a:t>
            </a:r>
            <a:br>
              <a:rPr lang="en-US" altLang="ja-JP" sz="3600" dirty="0">
                <a:latin typeface="UD デジタル 教科書体 NK-B" panose="02020700000000000000" pitchFamily="18" charset="-128"/>
                <a:ea typeface="UD デジタル 教科書体 NK-B" panose="02020700000000000000" pitchFamily="18" charset="-128"/>
              </a:rPr>
            </a:br>
            <a:r>
              <a:rPr lang="ja-JP" altLang="en-US" sz="3600" dirty="0">
                <a:latin typeface="UD デジタル 教科書体 NK-B" panose="02020700000000000000" pitchFamily="18" charset="-128"/>
                <a:ea typeface="UD デジタル 教科書体 NK-B" panose="02020700000000000000" pitchFamily="18" charset="-128"/>
              </a:rPr>
              <a:t>（サーバント・リーダーの行動）</a:t>
            </a:r>
          </a:p>
        </p:txBody>
      </p:sp>
      <p:sp>
        <p:nvSpPr>
          <p:cNvPr id="18435" name="コンテンツ プレースホルダー 2">
            <a:extLst>
              <a:ext uri="{FF2B5EF4-FFF2-40B4-BE49-F238E27FC236}">
                <a16:creationId xmlns:a16="http://schemas.microsoft.com/office/drawing/2014/main" id="{4546F8AC-AEB9-CA67-DAF2-07B2B60EAEC0}"/>
              </a:ext>
            </a:extLst>
          </p:cNvPr>
          <p:cNvSpPr>
            <a:spLocks noGrp="1" noChangeArrowheads="1"/>
          </p:cNvSpPr>
          <p:nvPr>
            <p:ph idx="1"/>
          </p:nvPr>
        </p:nvSpPr>
        <p:spPr>
          <a:xfrm>
            <a:off x="0" y="1992086"/>
            <a:ext cx="12192000" cy="4865914"/>
          </a:xfrm>
        </p:spPr>
        <p:txBody>
          <a:bodyPr/>
          <a:lstStyle/>
          <a:p>
            <a:pPr marL="0" indent="0">
              <a:buFont typeface="Arial" panose="020B0604020202020204" pitchFamily="34" charset="0"/>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概念化</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(Conceptualizing)</a:t>
            </a: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組織の目的・複雑性・ミッションに関する徹底的な理解を意味する。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この能力によって、多面的に問題を捉え、何か不都合なことが発生した場合に全体的な目標の観点から創造的な問題解決方法を認識できるようになる。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Font typeface="Arial" panose="020B0604020202020204" pitchFamily="34" charset="0"/>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感情的な癒し</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(Emotional</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Healing)</a:t>
            </a: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フォロワーの個人的な関心事や心理的幸福感に敏感に気付けること。</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フォロワーの問題を認識し、問題解決に時間を取ろうとする。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感情的な癒しを与えるサーバント・リーダーは、フォロワーにとって近づきやすく、支持的で、支援を行う存在である。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dirty="0"/>
          </a:p>
          <a:p>
            <a:pPr>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75661">
        <p:fade/>
      </p:transition>
    </mc:Choice>
    <mc:Fallback xmlns="">
      <p:transition spd="med" advTm="75661">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9F8C1E-65AD-13BD-7218-EB2A1F6B1BD0}"/>
              </a:ext>
            </a:extLst>
          </p:cNvPr>
          <p:cNvSpPr>
            <a:spLocks noGrp="1"/>
          </p:cNvSpPr>
          <p:nvPr>
            <p:ph type="title"/>
          </p:nvPr>
        </p:nvSpPr>
        <p:spPr>
          <a:xfrm>
            <a:off x="87086" y="402771"/>
            <a:ext cx="10582107" cy="106680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組織階層によって求められるリーダーシップは異なる</a:t>
            </a:r>
            <a:endParaRPr kumimoji="1" lang="ja-JP" altLang="en-US" sz="3600" dirty="0"/>
          </a:p>
        </p:txBody>
      </p:sp>
      <p:sp>
        <p:nvSpPr>
          <p:cNvPr id="3" name="コンテンツ プレースホルダー 2">
            <a:extLst>
              <a:ext uri="{FF2B5EF4-FFF2-40B4-BE49-F238E27FC236}">
                <a16:creationId xmlns:a16="http://schemas.microsoft.com/office/drawing/2014/main" id="{0D53D669-6896-698C-C11F-C7CC153AF031}"/>
              </a:ext>
            </a:extLst>
          </p:cNvPr>
          <p:cNvSpPr>
            <a:spLocks noGrp="1"/>
          </p:cNvSpPr>
          <p:nvPr>
            <p:ph idx="1"/>
          </p:nvPr>
        </p:nvSpPr>
        <p:spPr>
          <a:xfrm>
            <a:off x="87086" y="1545771"/>
            <a:ext cx="11952514" cy="4474029"/>
          </a:xfrm>
        </p:spPr>
        <p:txBody>
          <a:bodyPr>
            <a:norm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トップマネジャー→価値創造のリーダーシップ</a:t>
            </a:r>
            <a:endParaRPr kumimoji="1" lang="en-US" altLang="ja-JP"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a:t>
            </a:r>
            <a:r>
              <a:rPr kumimoji="1" lang="ja-JP" altLang="en-US"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間接的相互作用のリーダーシップ</a:t>
            </a:r>
            <a:r>
              <a:rPr kumimoji="1" lang="en-US" altLang="ja-JP"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ja-JP" altLang="en-US"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全社的ミッションおよびビジョンの構築および打ち出し</a:t>
            </a:r>
            <a:endParaRPr kumimoji="1" lang="en-US" altLang="ja-JP"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ja-JP" altLang="en-US"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それらを実現する全社戦略の提示</a:t>
            </a:r>
            <a:endParaRPr kumimoji="1" lang="en-US" altLang="ja-JP"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ミドルマネジャー→価値共有のリーダーシップ</a:t>
            </a:r>
            <a:endParaRPr kumimoji="1" lang="en-US" altLang="ja-JP"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a:t>
            </a:r>
            <a:r>
              <a:rPr kumimoji="1" lang="ja-JP" altLang="en-US"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直接的相互作用のリーダーシップ</a:t>
            </a:r>
            <a:r>
              <a:rPr kumimoji="1" lang="en-US" altLang="ja-JP" sz="2400" b="0" i="0" u="none" strike="noStrike" kern="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mn-cs"/>
              </a:rPr>
              <a:t>)</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ja-JP" altLang="en-US"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全社的ミッションおよびビジョンを部署内の具体的目標に翻訳して、フォロワーが積極的にコミットするように促す。</a:t>
            </a:r>
            <a:endParaRPr kumimoji="1" lang="en-US" altLang="ja-JP"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ja-JP" altLang="en-US" sz="2400" b="0" i="0" u="none" strike="noStrike" kern="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ミッションおよびビジョンに裏付けられた目標達成にむけてフォロワーの前向きな意識の変化を促して行動変容をサポートする。</a:t>
            </a:r>
          </a:p>
          <a:p>
            <a:endParaRPr kumimoji="1" lang="ja-JP" altLang="en-US" dirty="0"/>
          </a:p>
        </p:txBody>
      </p:sp>
    </p:spTree>
    <p:extLst>
      <p:ext uri="{BB962C8B-B14F-4D97-AF65-F5344CB8AC3E}">
        <p14:creationId xmlns:p14="http://schemas.microsoft.com/office/powerpoint/2010/main" val="3748245108"/>
      </p:ext>
    </p:extLst>
  </p:cSld>
  <p:clrMapOvr>
    <a:masterClrMapping/>
  </p:clrMapOvr>
  <mc:AlternateContent xmlns:mc="http://schemas.openxmlformats.org/markup-compatibility/2006" xmlns:p14="http://schemas.microsoft.com/office/powerpoint/2010/main">
    <mc:Choice Requires="p14">
      <p:transition spd="med" p14:dur="700" advTm="378230">
        <p:fade/>
      </p:transition>
    </mc:Choice>
    <mc:Fallback xmlns="">
      <p:transition spd="med" advTm="37823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タイトル 1">
            <a:extLst>
              <a:ext uri="{FF2B5EF4-FFF2-40B4-BE49-F238E27FC236}">
                <a16:creationId xmlns:a16="http://schemas.microsoft.com/office/drawing/2014/main" id="{47A54594-9354-06FA-E137-A58558DF5CDB}"/>
              </a:ext>
            </a:extLst>
          </p:cNvPr>
          <p:cNvSpPr>
            <a:spLocks noGrp="1" noChangeArrowheads="1"/>
          </p:cNvSpPr>
          <p:nvPr>
            <p:ph type="title"/>
          </p:nvPr>
        </p:nvSpPr>
        <p:spPr>
          <a:xfrm>
            <a:off x="0" y="304800"/>
            <a:ext cx="12192000" cy="1436914"/>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a:t>
            </a:r>
            <a:br>
              <a:rPr lang="en-US" altLang="ja-JP" sz="3600" dirty="0">
                <a:latin typeface="UD デジタル 教科書体 NK-B" panose="02020700000000000000" pitchFamily="18" charset="-128"/>
                <a:ea typeface="UD デジタル 教科書体 NK-B" panose="02020700000000000000" pitchFamily="18" charset="-128"/>
              </a:rPr>
            </a:br>
            <a:r>
              <a:rPr lang="ja-JP" altLang="en-US" sz="3600" dirty="0">
                <a:latin typeface="UD デジタル 教科書体 NK-B" panose="02020700000000000000" pitchFamily="18" charset="-128"/>
                <a:ea typeface="UD デジタル 教科書体 NK-B" panose="02020700000000000000" pitchFamily="18" charset="-128"/>
              </a:rPr>
              <a:t>（サーバント・リーダーの行動の続き）</a:t>
            </a:r>
          </a:p>
        </p:txBody>
      </p:sp>
      <p:sp>
        <p:nvSpPr>
          <p:cNvPr id="3" name="コンテンツ プレースホルダー 2">
            <a:extLst>
              <a:ext uri="{FF2B5EF4-FFF2-40B4-BE49-F238E27FC236}">
                <a16:creationId xmlns:a16="http://schemas.microsoft.com/office/drawing/2014/main" id="{816DB605-BC82-71AB-3FD7-151ECE85586F}"/>
              </a:ext>
            </a:extLst>
          </p:cNvPr>
          <p:cNvSpPr>
            <a:spLocks noGrp="1"/>
          </p:cNvSpPr>
          <p:nvPr>
            <p:ph idx="1"/>
          </p:nvPr>
        </p:nvSpPr>
        <p:spPr>
          <a:xfrm>
            <a:off x="0" y="1936750"/>
            <a:ext cx="12192000" cy="4921250"/>
          </a:xfrm>
        </p:spPr>
        <p:txBody>
          <a:bodyPr/>
          <a:lstStyle/>
          <a:p>
            <a:pPr marL="0" indent="0">
              <a:buFont typeface="Arial" panose="020B0604020202020204" pitchFamily="34" charset="0"/>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フォロワー最優先</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(Putting Followers First)</a:t>
            </a: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フォロワーの興味や成功を最優先するという姿勢をアピールする言動をする。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フォロワーを支援する行動に時間を割く。</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Font typeface="Arial" panose="020B0604020202020204" pitchFamily="34" charset="0"/>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フォロワーの成長と成功を支援する</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(Helping</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Followers</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Grow</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and</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Succeed)</a:t>
            </a: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フォロワーの仕事上あるいは個人的な目標を認識して達成を支援する。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フォロワーのメンターとなり支援をしてキャリア開発を優先して行う。</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フォロワーの潜在的な能力を引き出して自己実現できるように支援する。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46943">
        <p:fade/>
      </p:transition>
    </mc:Choice>
    <mc:Fallback xmlns="">
      <p:transition spd="med" advTm="46943">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タイトル 1">
            <a:extLst>
              <a:ext uri="{FF2B5EF4-FFF2-40B4-BE49-F238E27FC236}">
                <a16:creationId xmlns:a16="http://schemas.microsoft.com/office/drawing/2014/main" id="{F2140902-E0FA-6B54-250F-68F9D704E173}"/>
              </a:ext>
            </a:extLst>
          </p:cNvPr>
          <p:cNvSpPr>
            <a:spLocks noGrp="1" noChangeArrowheads="1"/>
          </p:cNvSpPr>
          <p:nvPr>
            <p:ph type="title"/>
          </p:nvPr>
        </p:nvSpPr>
        <p:spPr>
          <a:xfrm>
            <a:off x="0" y="239486"/>
            <a:ext cx="12192000" cy="1469571"/>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a:t>
            </a:r>
            <a:br>
              <a:rPr lang="en-US" altLang="ja-JP" sz="3600" dirty="0">
                <a:latin typeface="UD デジタル 教科書体 NK-B" panose="02020700000000000000" pitchFamily="18" charset="-128"/>
                <a:ea typeface="UD デジタル 教科書体 NK-B" panose="02020700000000000000" pitchFamily="18" charset="-128"/>
              </a:rPr>
            </a:br>
            <a:r>
              <a:rPr lang="ja-JP" altLang="en-US" sz="3600" dirty="0">
                <a:latin typeface="UD デジタル 教科書体 NK-B" panose="02020700000000000000" pitchFamily="18" charset="-128"/>
                <a:ea typeface="UD デジタル 教科書体 NK-B" panose="02020700000000000000" pitchFamily="18" charset="-128"/>
              </a:rPr>
              <a:t>（サーバント・リーダーの行動の続き）</a:t>
            </a:r>
          </a:p>
        </p:txBody>
      </p:sp>
      <p:sp>
        <p:nvSpPr>
          <p:cNvPr id="3" name="コンテンツ プレースホルダー 2">
            <a:extLst>
              <a:ext uri="{FF2B5EF4-FFF2-40B4-BE49-F238E27FC236}">
                <a16:creationId xmlns:a16="http://schemas.microsoft.com/office/drawing/2014/main" id="{DCAC031F-DA41-5DCE-D060-D7B556FC583F}"/>
              </a:ext>
            </a:extLst>
          </p:cNvPr>
          <p:cNvSpPr>
            <a:spLocks noGrp="1"/>
          </p:cNvSpPr>
          <p:nvPr>
            <p:ph idx="1"/>
          </p:nvPr>
        </p:nvSpPr>
        <p:spPr>
          <a:xfrm>
            <a:off x="0" y="1709057"/>
            <a:ext cx="12192000" cy="5148943"/>
          </a:xfrm>
        </p:spPr>
        <p:txBody>
          <a:bodyPr/>
          <a:lstStyle/>
          <a:p>
            <a:pPr marL="0" indent="0">
              <a:buFont typeface="Arial" panose="020B0604020202020204" pitchFamily="34" charset="0"/>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倫理的に行動する</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(Behaving</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Ethically)</a:t>
            </a: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正しいことを正しく行う。</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オープンな姿勢、誠実、公正さを包含した強い倫理的基準を持つ。</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成功するために倫理的な基準をまげて妥協することはしない。</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Font typeface="Arial" panose="020B0604020202020204" pitchFamily="34" charset="0"/>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権限移譲</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(Empowering)</a:t>
            </a: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フォロワーに自分のことは自分でできるように自由裁量の余地を与える。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権限移譲を実施することは、フォロワーが困難に直面した時に自らが思う最良の方法で解決する裁量が与えられるので、フォロワーの考える力や行動することに自信を与える。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48845">
        <p:fade/>
      </p:transition>
    </mc:Choice>
    <mc:Fallback xmlns="">
      <p:transition spd="med" advTm="48845">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a:extLst>
              <a:ext uri="{FF2B5EF4-FFF2-40B4-BE49-F238E27FC236}">
                <a16:creationId xmlns:a16="http://schemas.microsoft.com/office/drawing/2014/main" id="{28662CD3-3E14-29DE-8D40-FFC6E2AAD814}"/>
              </a:ext>
            </a:extLst>
          </p:cNvPr>
          <p:cNvSpPr>
            <a:spLocks noGrp="1" noChangeArrowheads="1"/>
          </p:cNvSpPr>
          <p:nvPr>
            <p:ph type="title"/>
          </p:nvPr>
        </p:nvSpPr>
        <p:spPr>
          <a:xfrm>
            <a:off x="0" y="283028"/>
            <a:ext cx="12192000" cy="1661659"/>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a:t>
            </a:r>
            <a:br>
              <a:rPr lang="en-US" altLang="ja-JP" sz="3600" dirty="0">
                <a:latin typeface="UD デジタル 教科書体 NK-B" panose="02020700000000000000" pitchFamily="18" charset="-128"/>
                <a:ea typeface="UD デジタル 教科書体 NK-B" panose="02020700000000000000" pitchFamily="18" charset="-128"/>
              </a:rPr>
            </a:br>
            <a:r>
              <a:rPr lang="ja-JP" altLang="en-US" sz="3600" dirty="0">
                <a:latin typeface="UD デジタル 教科書体 NK-B" panose="02020700000000000000" pitchFamily="18" charset="-128"/>
                <a:ea typeface="UD デジタル 教科書体 NK-B" panose="02020700000000000000" pitchFamily="18" charset="-128"/>
              </a:rPr>
              <a:t>（サーバント・リーダーの行動の続き）</a:t>
            </a:r>
          </a:p>
        </p:txBody>
      </p:sp>
      <p:sp>
        <p:nvSpPr>
          <p:cNvPr id="3" name="コンテンツ プレースホルダー 2">
            <a:extLst>
              <a:ext uri="{FF2B5EF4-FFF2-40B4-BE49-F238E27FC236}">
                <a16:creationId xmlns:a16="http://schemas.microsoft.com/office/drawing/2014/main" id="{705667DD-320B-804C-6805-F502D850E3A6}"/>
              </a:ext>
            </a:extLst>
          </p:cNvPr>
          <p:cNvSpPr>
            <a:spLocks noGrp="1"/>
          </p:cNvSpPr>
          <p:nvPr>
            <p:ph idx="1"/>
          </p:nvPr>
        </p:nvSpPr>
        <p:spPr>
          <a:xfrm>
            <a:off x="0" y="1944688"/>
            <a:ext cx="12192000" cy="4913312"/>
          </a:xfrm>
        </p:spPr>
        <p:txBody>
          <a:bodyPr>
            <a:normAutofit/>
          </a:bodyPr>
          <a:lstStyle/>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共同体の価値観の構築</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(Creating Value for the Community)</a:t>
            </a: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共同体につながる価値観を意識的、意図的に創造する。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フォロワーが共同体に自発的に参加できるように促す。</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共同体のための価値を創造することは、より広範なコミュニティの目的と組織の目的および目標と結びつけるものとなる。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42934">
        <p:fade/>
      </p:transition>
    </mc:Choice>
    <mc:Fallback xmlns="">
      <p:transition spd="med" advTm="42934">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タイトル 1">
            <a:extLst>
              <a:ext uri="{FF2B5EF4-FFF2-40B4-BE49-F238E27FC236}">
                <a16:creationId xmlns:a16="http://schemas.microsoft.com/office/drawing/2014/main" id="{2C7C72F3-5562-220B-C16F-AF3760F630DD}"/>
              </a:ext>
            </a:extLst>
          </p:cNvPr>
          <p:cNvSpPr>
            <a:spLocks noGrp="1" noChangeArrowheads="1"/>
          </p:cNvSpPr>
          <p:nvPr>
            <p:ph type="title"/>
          </p:nvPr>
        </p:nvSpPr>
        <p:spPr>
          <a:xfrm>
            <a:off x="0" y="326571"/>
            <a:ext cx="12192000" cy="1583192"/>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サーバント・リーダーシップのモデル（成果）</a:t>
            </a:r>
          </a:p>
        </p:txBody>
      </p:sp>
      <p:sp>
        <p:nvSpPr>
          <p:cNvPr id="3" name="コンテンツ プレースホルダー 2">
            <a:extLst>
              <a:ext uri="{FF2B5EF4-FFF2-40B4-BE49-F238E27FC236}">
                <a16:creationId xmlns:a16="http://schemas.microsoft.com/office/drawing/2014/main" id="{E79F7F34-51BE-944D-8FEA-37583BD9917B}"/>
              </a:ext>
            </a:extLst>
          </p:cNvPr>
          <p:cNvSpPr>
            <a:spLocks noGrp="1"/>
          </p:cNvSpPr>
          <p:nvPr>
            <p:ph idx="1"/>
          </p:nvPr>
        </p:nvSpPr>
        <p:spPr>
          <a:xfrm>
            <a:off x="0" y="1909763"/>
            <a:ext cx="12192000" cy="4948237"/>
          </a:xfrm>
        </p:spPr>
        <p:txBody>
          <a:bodyPr/>
          <a:lstStyle/>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フォロワーの業績と成長</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(Follower Performance and Growth)</a:t>
            </a: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フォロワーが自らの能力を認識する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自己実現を実感する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職務遂行能力が向上する。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職場の雰囲気が良くなり退職や怠業が減少する。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フォロワーがサーバント・リーダーシップをとるようになる。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Font typeface="Arial" panose="020B0604020202020204" pitchFamily="34" charset="0"/>
              <a:buNone/>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28834">
        <p:fade/>
      </p:transition>
    </mc:Choice>
    <mc:Fallback xmlns="">
      <p:transition spd="med" advTm="28834">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タイトル 1">
            <a:extLst>
              <a:ext uri="{FF2B5EF4-FFF2-40B4-BE49-F238E27FC236}">
                <a16:creationId xmlns:a16="http://schemas.microsoft.com/office/drawing/2014/main" id="{9064F999-023A-A834-6BFB-593D1354150B}"/>
              </a:ext>
            </a:extLst>
          </p:cNvPr>
          <p:cNvSpPr>
            <a:spLocks noGrp="1" noChangeArrowheads="1"/>
          </p:cNvSpPr>
          <p:nvPr>
            <p:ph type="title"/>
          </p:nvPr>
        </p:nvSpPr>
        <p:spPr>
          <a:xfrm>
            <a:off x="0" y="348342"/>
            <a:ext cx="12192000" cy="1426029"/>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サーバント・リーダーシップのモデル（成果）</a:t>
            </a:r>
          </a:p>
        </p:txBody>
      </p:sp>
      <p:sp>
        <p:nvSpPr>
          <p:cNvPr id="3" name="コンテンツ プレースホルダー 2">
            <a:extLst>
              <a:ext uri="{FF2B5EF4-FFF2-40B4-BE49-F238E27FC236}">
                <a16:creationId xmlns:a16="http://schemas.microsoft.com/office/drawing/2014/main" id="{EF4CF0E9-8849-C446-7822-11652DF82AC8}"/>
              </a:ext>
            </a:extLst>
          </p:cNvPr>
          <p:cNvSpPr>
            <a:spLocks noGrp="1"/>
          </p:cNvSpPr>
          <p:nvPr>
            <p:ph idx="1"/>
          </p:nvPr>
        </p:nvSpPr>
        <p:spPr>
          <a:xfrm>
            <a:off x="0" y="1774371"/>
            <a:ext cx="12192000" cy="5083629"/>
          </a:xfrm>
        </p:spPr>
        <p:txBody>
          <a:bodyPr/>
          <a:lstStyle/>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組織的業績</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(Organizational</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Performance)</a:t>
            </a: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組織市民行動が促進される。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チームメンバー間の相互信頼を促進されることで、活動プロセスの活性化および活動内容の透明性が増してチームの潜在能力が向上する。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社会的な影響</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(Social Impact)</a:t>
            </a: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組織外に好意的な評価が波及する。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Font typeface="Arial" panose="020B0604020202020204" pitchFamily="34" charset="0"/>
              <a:buNone/>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45743">
        <p:fade/>
      </p:transition>
    </mc:Choice>
    <mc:Fallback xmlns="">
      <p:transition spd="med" advTm="45743">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CD7661-1D3A-E254-BA06-F8B2E23C2C6B}"/>
              </a:ext>
            </a:extLst>
          </p:cNvPr>
          <p:cNvSpPr>
            <a:spLocks noGrp="1"/>
          </p:cNvSpPr>
          <p:nvPr>
            <p:ph type="title"/>
          </p:nvPr>
        </p:nvSpPr>
        <p:spPr>
          <a:xfrm>
            <a:off x="424070" y="435429"/>
            <a:ext cx="10230678" cy="1297293"/>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トップに求められるリーダーシップの古典的研究</a:t>
            </a:r>
          </a:p>
        </p:txBody>
      </p:sp>
      <p:sp>
        <p:nvSpPr>
          <p:cNvPr id="3" name="コンテンツ プレースホルダー 2">
            <a:extLst>
              <a:ext uri="{FF2B5EF4-FFF2-40B4-BE49-F238E27FC236}">
                <a16:creationId xmlns:a16="http://schemas.microsoft.com/office/drawing/2014/main" id="{F8175C15-2A00-93DE-71E8-627CAD8161D9}"/>
              </a:ext>
            </a:extLst>
          </p:cNvPr>
          <p:cNvSpPr>
            <a:spLocks noGrp="1"/>
          </p:cNvSpPr>
          <p:nvPr>
            <p:ph idx="1"/>
          </p:nvPr>
        </p:nvSpPr>
        <p:spPr>
          <a:xfrm>
            <a:off x="424070" y="1732722"/>
            <a:ext cx="11566041" cy="4493907"/>
          </a:xfrm>
        </p:spPr>
        <p:txBody>
          <a:bodyPr anchor="t">
            <a:normAutofit/>
          </a:bodyPr>
          <a:lstStyle/>
          <a:p>
            <a:pPr marL="109728" indent="0">
              <a:buNone/>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制度的リーダーシップ（セルズニック</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,1957</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トップ</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マネジャーが組織に価値を注入して、独自性のある制度にすることを制度的リーダーシップというのである。</a:t>
            </a:r>
            <a:endPar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ここで言う制度とは、反応性や順応性をもった有機体を意味するものであり、言わば、独自のミッション（組織の存在意義）とビジョン（将来像）をメンバーが共有して維持発展に積極的にコミットしている組織体を意味す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28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endPar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3076666209"/>
      </p:ext>
    </p:extLst>
  </p:cSld>
  <p:clrMapOvr>
    <a:masterClrMapping/>
  </p:clrMapOvr>
  <mc:AlternateContent xmlns:mc="http://schemas.openxmlformats.org/markup-compatibility/2006" xmlns:p14="http://schemas.microsoft.com/office/powerpoint/2010/main">
    <mc:Choice Requires="p14">
      <p:transition spd="med" p14:dur="700" advTm="238769">
        <p:fade/>
      </p:transition>
    </mc:Choice>
    <mc:Fallback xmlns="">
      <p:transition spd="med" advTm="238769">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D1D15D-BA99-B1AA-5F83-F6269997B7CF}"/>
              </a:ext>
            </a:extLst>
          </p:cNvPr>
          <p:cNvSpPr>
            <a:spLocks noGrp="1"/>
          </p:cNvSpPr>
          <p:nvPr>
            <p:ph type="title"/>
          </p:nvPr>
        </p:nvSpPr>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トップ・リーダーに求められる行動</a:t>
            </a:r>
          </a:p>
        </p:txBody>
      </p:sp>
      <p:sp>
        <p:nvSpPr>
          <p:cNvPr id="3" name="コンテンツ プレースホルダー 2">
            <a:extLst>
              <a:ext uri="{FF2B5EF4-FFF2-40B4-BE49-F238E27FC236}">
                <a16:creationId xmlns:a16="http://schemas.microsoft.com/office/drawing/2014/main" id="{0DB29FF8-EA2E-38C8-8BB8-416CA0138344}"/>
              </a:ext>
            </a:extLst>
          </p:cNvPr>
          <p:cNvSpPr>
            <a:spLocks noGrp="1"/>
          </p:cNvSpPr>
          <p:nvPr>
            <p:ph idx="1"/>
          </p:nvPr>
        </p:nvSpPr>
        <p:spPr/>
        <p:txBody>
          <a:bodyPr/>
          <a:lstStyle/>
          <a:p>
            <a:pPr marL="457200" indent="-457200">
              <a:buFont typeface="Arial" panose="020B0604020202020204" pitchFamily="34" charset="0"/>
              <a:buChar char="•"/>
            </a:pPr>
            <a:r>
              <a:rPr lang="ja-JP" altLang="en-US"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制度の使命と役割の設定</a:t>
            </a:r>
            <a:endParaRPr lang="en-US" altLang="ja-JP"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ja-JP" altLang="en-US"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制度による目的の体現</a:t>
            </a:r>
            <a:endParaRPr lang="en-US" altLang="ja-JP"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ja-JP" altLang="en-US"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制度の一貫性（統合性）の防衛</a:t>
            </a:r>
            <a:endParaRPr lang="en-US" altLang="ja-JP"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ja-JP" altLang="en-US"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内部葛藤（対立）の整理</a:t>
            </a:r>
            <a:endParaRPr lang="en-US" altLang="ja-JP"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373580972"/>
      </p:ext>
    </p:extLst>
  </p:cSld>
  <p:clrMapOvr>
    <a:masterClrMapping/>
  </p:clrMapOvr>
  <mc:AlternateContent xmlns:mc="http://schemas.openxmlformats.org/markup-compatibility/2006" xmlns:p14="http://schemas.microsoft.com/office/powerpoint/2010/main">
    <mc:Choice Requires="p14">
      <p:transition spd="med" p14:dur="700" advTm="33994">
        <p:fade/>
      </p:transition>
    </mc:Choice>
    <mc:Fallback xmlns="">
      <p:transition spd="med" advTm="33994">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26C5A9-D41F-C080-DD24-79AD0DAEB9B4}"/>
              </a:ext>
            </a:extLst>
          </p:cNvPr>
          <p:cNvSpPr>
            <a:spLocks noGrp="1"/>
          </p:cNvSpPr>
          <p:nvPr>
            <p:ph type="title"/>
          </p:nvPr>
        </p:nvSpPr>
        <p:spPr/>
        <p:txBody>
          <a:bodyPr>
            <a:normAutofit/>
          </a:bodyPr>
          <a:lstStyle/>
          <a:p>
            <a:r>
              <a:rPr lang="ja-JP" altLang="en-US" sz="4000" dirty="0">
                <a:latin typeface="Times New Roman" panose="02020603050405020304" pitchFamily="18" charset="0"/>
                <a:ea typeface="UD デジタル 教科書体 N-B" panose="02020700000000000000" pitchFamily="17" charset="-128"/>
                <a:cs typeface="Times New Roman" panose="02020603050405020304" pitchFamily="18" charset="0"/>
              </a:rPr>
              <a:t>制度の使命と役割の設定</a:t>
            </a:r>
            <a:endParaRPr kumimoji="1" lang="ja-JP" altLang="en-US" dirty="0"/>
          </a:p>
        </p:txBody>
      </p:sp>
      <p:sp>
        <p:nvSpPr>
          <p:cNvPr id="3" name="コンテンツ プレースホルダー 2">
            <a:extLst>
              <a:ext uri="{FF2B5EF4-FFF2-40B4-BE49-F238E27FC236}">
                <a16:creationId xmlns:a16="http://schemas.microsoft.com/office/drawing/2014/main" id="{F34F5D0F-E311-DADF-FBDA-E807D257A840}"/>
              </a:ext>
            </a:extLst>
          </p:cNvPr>
          <p:cNvSpPr>
            <a:spLocks noGrp="1"/>
          </p:cNvSpPr>
          <p:nvPr>
            <p:ph idx="1"/>
          </p:nvPr>
        </p:nvSpPr>
        <p:spPr/>
        <p:txBody>
          <a:bodyPr/>
          <a:lstStyle/>
          <a:p>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組織のメンバーだけではなく、様々な利害関係者が関与する使命</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（ミッション）を設定する。</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使命（ミッション）の設定については、トップ・リーダーが一人で考えるよりも、様々な意見を使命（ミッション）に反映させる必要がある。</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92207015"/>
      </p:ext>
    </p:extLst>
  </p:cSld>
  <p:clrMapOvr>
    <a:masterClrMapping/>
  </p:clrMapOvr>
  <mc:AlternateContent xmlns:mc="http://schemas.openxmlformats.org/markup-compatibility/2006" xmlns:p14="http://schemas.microsoft.com/office/powerpoint/2010/main">
    <mc:Choice Requires="p14">
      <p:transition spd="med" p14:dur="700" advTm="137656">
        <p:fade/>
      </p:transition>
    </mc:Choice>
    <mc:Fallback xmlns="">
      <p:transition spd="med" advTm="137656">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DA2154-04CA-E45F-46D4-E78240CA9153}"/>
              </a:ext>
            </a:extLst>
          </p:cNvPr>
          <p:cNvSpPr>
            <a:spLocks noGrp="1"/>
          </p:cNvSpPr>
          <p:nvPr>
            <p:ph type="title"/>
          </p:nvPr>
        </p:nvSpPr>
        <p:spPr/>
        <p:txBody>
          <a:bodyPr>
            <a:normAutofit/>
          </a:bodyPr>
          <a:lstStyle/>
          <a:p>
            <a:r>
              <a:rPr lang="ja-JP" altLang="en-US" sz="40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制度による目的の体現</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CE91E41C-B9D5-C7C3-214C-C44DE158264B}"/>
              </a:ext>
            </a:extLst>
          </p:cNvPr>
          <p:cNvSpPr>
            <a:spLocks noGrp="1"/>
          </p:cNvSpPr>
          <p:nvPr>
            <p:ph idx="1"/>
          </p:nvPr>
        </p:nvSpPr>
        <p:spPr/>
        <p:txBody>
          <a:bodyPr/>
          <a:lstStyle/>
          <a:p>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組織内に使命（ミッション）を根付かせ、フォロワーの思考に浸透させる。</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使命（ミッション）は、組織文化として定着させる必要がある。</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3624442729"/>
      </p:ext>
    </p:extLst>
  </p:cSld>
  <p:clrMapOvr>
    <a:masterClrMapping/>
  </p:clrMapOvr>
  <mc:AlternateContent xmlns:mc="http://schemas.openxmlformats.org/markup-compatibility/2006" xmlns:p14="http://schemas.microsoft.com/office/powerpoint/2010/main">
    <mc:Choice Requires="p14">
      <p:transition spd="med" p14:dur="700" advTm="53465">
        <p:fade/>
      </p:transition>
    </mc:Choice>
    <mc:Fallback xmlns="">
      <p:transition spd="med" advTm="53465">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F5157E-32F5-905B-3373-B2D1D6432CD3}"/>
              </a:ext>
            </a:extLst>
          </p:cNvPr>
          <p:cNvSpPr>
            <a:spLocks noGrp="1"/>
          </p:cNvSpPr>
          <p:nvPr>
            <p:ph type="title"/>
          </p:nvPr>
        </p:nvSpPr>
        <p:spPr>
          <a:xfrm>
            <a:off x="130630" y="533399"/>
            <a:ext cx="12061370" cy="1349829"/>
          </a:xfrm>
        </p:spPr>
        <p:txBody>
          <a:bodyPr anchor="ctr">
            <a:normAutofit fontScale="90000"/>
          </a:bodyPr>
          <a:lstStyle/>
          <a:p>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制度の一貫性（統合性）の防衛と内部葛藤（対立）の整理</a:t>
            </a: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endPar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C89ED1CA-58A6-D188-D9F8-F266BC574880}"/>
              </a:ext>
            </a:extLst>
          </p:cNvPr>
          <p:cNvSpPr>
            <a:spLocks noGrp="1"/>
          </p:cNvSpPr>
          <p:nvPr>
            <p:ph idx="1"/>
          </p:nvPr>
        </p:nvSpPr>
        <p:spPr/>
        <p:txBody>
          <a:bodyPr/>
          <a:lstStyle/>
          <a:p>
            <a:pPr marL="109728"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制度の一貫性（統合性）の防衛</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制度としての組織を発展させるために価値と独自性の維持に努める。</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内部葛藤（対立）の整理</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使命（ミッション）を確立し、利害関係者の関与を引き出すプロセスにおいて利害関係者間の対立の解消に努める。</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3441393378"/>
      </p:ext>
    </p:extLst>
  </p:cSld>
  <p:clrMapOvr>
    <a:masterClrMapping/>
  </p:clrMapOvr>
  <mc:AlternateContent xmlns:mc="http://schemas.openxmlformats.org/markup-compatibility/2006" xmlns:p14="http://schemas.microsoft.com/office/powerpoint/2010/main">
    <mc:Choice Requires="p14">
      <p:transition spd="med" p14:dur="700" advTm="120213">
        <p:fade/>
      </p:transition>
    </mc:Choice>
    <mc:Fallback xmlns="">
      <p:transition spd="med" advTm="120213">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B32FF8-1985-5866-7482-34A4ABEB3460}"/>
              </a:ext>
            </a:extLst>
          </p:cNvPr>
          <p:cNvSpPr>
            <a:spLocks noGrp="1"/>
          </p:cNvSpPr>
          <p:nvPr>
            <p:ph type="title"/>
          </p:nvPr>
        </p:nvSpPr>
        <p:spPr>
          <a:xfrm>
            <a:off x="283029" y="609600"/>
            <a:ext cx="11778342" cy="1066800"/>
          </a:xfrm>
        </p:spPr>
        <p:txBody>
          <a:bodyPr anchor="ctr">
            <a:normAutofit/>
          </a:bodyPr>
          <a:lstStyle/>
          <a:p>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サーバント・リーダーとは誰か</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（グリーンリーフ</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,1977</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D79CCC15-154A-9498-1F5D-C6302F599155}"/>
              </a:ext>
            </a:extLst>
          </p:cNvPr>
          <p:cNvSpPr>
            <a:spLocks noGrp="1"/>
          </p:cNvSpPr>
          <p:nvPr>
            <p:ph idx="1"/>
          </p:nvPr>
        </p:nvSpPr>
        <p:spPr>
          <a:xfrm>
            <a:off x="283029" y="1782096"/>
            <a:ext cx="11778342" cy="4237704"/>
          </a:xfrm>
        </p:spPr>
        <p:txBody>
          <a:bodyPr>
            <a:normAutofit/>
          </a:bodyPr>
          <a:lstStyle/>
          <a:p>
            <a:pPr>
              <a:buFont typeface="Arial" panose="020B0604020202020204" pitchFamily="34" charset="0"/>
              <a:buChar char="•"/>
            </a:pPr>
            <a:r>
              <a:rPr lang="ja-JP" altLang="en-US" dirty="0">
                <a:latin typeface="UD Digi Kyokasho N-R" panose="02020400000000000000" pitchFamily="18" charset="-128"/>
                <a:ea typeface="UD Digi Kyokasho N-R" panose="02020400000000000000" pitchFamily="18" charset="-128"/>
              </a:rPr>
              <a:t>サーバント・リーダーとは、そもそもサーバントである。</a:t>
            </a:r>
            <a:r>
              <a:rPr lang="en-US" altLang="ja-JP" dirty="0">
                <a:latin typeface="UD Digi Kyokasho N-R" panose="02020400000000000000" pitchFamily="18" charset="-128"/>
                <a:ea typeface="UD Digi Kyokasho N-R" panose="02020400000000000000" pitchFamily="18" charset="-128"/>
              </a:rPr>
              <a:t>(</a:t>
            </a:r>
            <a:r>
              <a:rPr lang="ja-JP" altLang="en-US" dirty="0">
                <a:latin typeface="UD Digi Kyokasho N-R" panose="02020400000000000000" pitchFamily="18" charset="-128"/>
                <a:ea typeface="UD Digi Kyokasho N-R" panose="02020400000000000000" pitchFamily="18" charset="-128"/>
              </a:rPr>
              <a:t>中略</a:t>
            </a:r>
            <a:r>
              <a:rPr lang="en-US" altLang="ja-JP" dirty="0">
                <a:latin typeface="UD Digi Kyokasho N-R" panose="02020400000000000000" pitchFamily="18" charset="-128"/>
                <a:ea typeface="UD Digi Kyokasho N-R" panose="02020400000000000000" pitchFamily="18" charset="-128"/>
              </a:rPr>
              <a:t>)</a:t>
            </a:r>
            <a:r>
              <a:rPr lang="ja-JP" altLang="en-US" dirty="0">
                <a:latin typeface="UD Digi Kyokasho N-R" panose="02020400000000000000" pitchFamily="18" charset="-128"/>
                <a:ea typeface="UD Digi Kyokasho N-R" panose="02020400000000000000" pitchFamily="18" charset="-128"/>
              </a:rPr>
              <a:t>　まず奉仕したい、奉仕することが第一だという自然な感情から始まる。それから、意識的な選択が働き、導きたいと思うようになるのだ。そうした人物は、そもそもリーダーである人、並々ならぬ権力への執着があり、物欲を満足させる必要がある人とは全く異なっている。</a:t>
            </a:r>
            <a:endParaRPr lang="en-US" altLang="ja-JP" dirty="0">
              <a:latin typeface="UD Digi Kyokasho N-R" panose="02020400000000000000" pitchFamily="18" charset="-128"/>
              <a:ea typeface="UD Digi Kyokasho N-R" panose="02020400000000000000" pitchFamily="18" charset="-128"/>
            </a:endParaRPr>
          </a:p>
          <a:p>
            <a:pPr marL="0" indent="0">
              <a:buNone/>
            </a:pP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Greenleaf, R.K. (2002). </a:t>
            </a:r>
            <a:r>
              <a:rPr kumimoji="1" lang="en-US" altLang="ja-JP" sz="2000" b="0" i="1"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Servant leadership</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 </a:t>
            </a:r>
            <a:r>
              <a:rPr kumimoji="1" lang="en-US" altLang="ja-JP" sz="2000" b="0" i="1"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A journey into the nature of legitimate power &amp;  </a:t>
            </a:r>
            <a:br>
              <a:rPr kumimoji="1" lang="en-US" altLang="ja-JP" sz="2000" b="0" i="1"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br>
            <a:r>
              <a:rPr kumimoji="1" lang="en-US" altLang="ja-JP" sz="2000" b="0" i="1"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 greatness</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 25th anniversary edition. Paulist Press. (</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金井壽宏 監訳・金井真弓 訳</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サーバン ト・リーダーシップ</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英治出版</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,2008,53</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頁</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UD Digi Kyokasho N-R" panose="02020400000000000000" pitchFamily="18" charset="-128"/>
                <a:cs typeface="Times New Roman" panose="02020603050405020304" pitchFamily="18" charset="0"/>
              </a:rPr>
              <a:t>。</a:t>
            </a:r>
            <a:endParaRPr kumimoji="1" lang="ja-JP" altLang="en-US" sz="1800" dirty="0"/>
          </a:p>
          <a:p>
            <a:endParaRPr kumimoji="1" lang="ja-JP" altLang="en-US" dirty="0"/>
          </a:p>
        </p:txBody>
      </p:sp>
    </p:spTree>
    <p:extLst>
      <p:ext uri="{BB962C8B-B14F-4D97-AF65-F5344CB8AC3E}">
        <p14:creationId xmlns:p14="http://schemas.microsoft.com/office/powerpoint/2010/main" val="2634132942"/>
      </p:ext>
    </p:extLst>
  </p:cSld>
  <p:clrMapOvr>
    <a:masterClrMapping/>
  </p:clrMapOvr>
  <mc:AlternateContent xmlns:mc="http://schemas.openxmlformats.org/markup-compatibility/2006" xmlns:p14="http://schemas.microsoft.com/office/powerpoint/2010/main">
    <mc:Choice Requires="p14">
      <p:transition spd="med" p14:dur="700" advTm="54592">
        <p:fade/>
      </p:transition>
    </mc:Choice>
    <mc:Fallback xmlns="">
      <p:transition spd="med" advTm="54592">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31AC1B-5683-1B10-6808-061EE7E1BEFE}"/>
              </a:ext>
            </a:extLst>
          </p:cNvPr>
          <p:cNvSpPr>
            <a:spLocks noGrp="1"/>
          </p:cNvSpPr>
          <p:nvPr>
            <p:ph type="title"/>
          </p:nvPr>
        </p:nvSpPr>
        <p:spPr>
          <a:xfrm>
            <a:off x="150718" y="587829"/>
            <a:ext cx="10189028" cy="1066800"/>
          </a:xfrm>
        </p:spPr>
        <p:txBody>
          <a:bodyPr anchor="ctr">
            <a:noAutofit/>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サーバント・リーダーシップとは（池田・金井</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,2007</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BC3FD1CF-8D08-4752-B0C7-7412B07718CA}"/>
              </a:ext>
            </a:extLst>
          </p:cNvPr>
          <p:cNvSpPr>
            <a:spLocks noGrp="1"/>
          </p:cNvSpPr>
          <p:nvPr>
            <p:ph idx="1"/>
          </p:nvPr>
        </p:nvSpPr>
        <p:spPr>
          <a:xfrm>
            <a:off x="150718" y="1905000"/>
            <a:ext cx="11856225" cy="4114800"/>
          </a:xfrm>
        </p:spPr>
        <p:txBody>
          <a:bodyPr/>
          <a:lstStyle/>
          <a:p>
            <a:pPr eaLnBrk="1" hangingPunct="1"/>
            <a:r>
              <a:rPr lang="ja-JP" altLang="en-US" sz="2800" dirty="0">
                <a:latin typeface="UD デジタル 教科書体 N-R" panose="02020400000000000000" pitchFamily="17" charset="-128"/>
                <a:ea typeface="UD デジタル 教科書体 N-R" panose="02020400000000000000" pitchFamily="17" charset="-128"/>
              </a:rPr>
              <a:t>人の心を変えようとする前に、己の心を見つめなおす。</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まず相手に奉仕し、その後相手を導く。</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フォロワーに対し奉仕の精神で接して、彼らへの奉仕を通じて、導きたいという気持ちになったうえで、リーダーとしての役割を受け入れる。</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フォロワーが最も必要としているものを提供しようと努め、彼らが健全に、賢く、自由に、自立的になり、自己中心的な欲望に囚われない真の奉仕者となるように成長を促していく。</a:t>
            </a:r>
          </a:p>
          <a:p>
            <a:endParaRPr kumimoji="1" lang="ja-JP" altLang="en-US" dirty="0"/>
          </a:p>
        </p:txBody>
      </p:sp>
    </p:spTree>
    <p:extLst>
      <p:ext uri="{BB962C8B-B14F-4D97-AF65-F5344CB8AC3E}">
        <p14:creationId xmlns:p14="http://schemas.microsoft.com/office/powerpoint/2010/main" val="1365795936"/>
      </p:ext>
    </p:extLst>
  </p:cSld>
  <p:clrMapOvr>
    <a:masterClrMapping/>
  </p:clrMapOvr>
  <mc:AlternateContent xmlns:mc="http://schemas.openxmlformats.org/markup-compatibility/2006" xmlns:p14="http://schemas.microsoft.com/office/powerpoint/2010/main">
    <mc:Choice Requires="p14">
      <p:transition spd="med" p14:dur="700" advTm="167989">
        <p:fade/>
      </p:transition>
    </mc:Choice>
    <mc:Fallback xmlns="">
      <p:transition spd="med" advTm="167989">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2349</Words>
  <Application>Microsoft Office PowerPoint</Application>
  <PresentationFormat>ワイド画面</PresentationFormat>
  <Paragraphs>156</Paragraphs>
  <Slides>24</Slides>
  <Notes>1</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24</vt:i4>
      </vt:variant>
    </vt:vector>
  </HeadingPairs>
  <TitlesOfParts>
    <vt:vector size="37" baseType="lpstr">
      <vt:lpstr>Meiryo UI</vt:lpstr>
      <vt:lpstr>UD デジタル 教科書体 N-B</vt:lpstr>
      <vt:lpstr>UD デジタル 教科書体 NK-B</vt:lpstr>
      <vt:lpstr>UD デジタル 教科書体 N-R</vt:lpstr>
      <vt:lpstr>UD デジタル 教科書体 N-R</vt:lpstr>
      <vt:lpstr>游ゴシック</vt:lpstr>
      <vt:lpstr>游明朝</vt:lpstr>
      <vt:lpstr>Arial</vt:lpstr>
      <vt:lpstr>Calibri</vt:lpstr>
      <vt:lpstr>Georgia</vt:lpstr>
      <vt:lpstr>Times New Roman</vt:lpstr>
      <vt:lpstr>Wingdings 2</vt:lpstr>
      <vt:lpstr>トレーニング プレゼンテーション</vt:lpstr>
      <vt:lpstr>リーダーシップ徹底講座 第2版 （価値を共有するリーダーシップ）</vt:lpstr>
      <vt:lpstr>組織階層によって求められるリーダーシップは異なる</vt:lpstr>
      <vt:lpstr>トップに求められるリーダーシップの古典的研究</vt:lpstr>
      <vt:lpstr>トップ・リーダーに求められる行動</vt:lpstr>
      <vt:lpstr>制度の使命と役割の設定</vt:lpstr>
      <vt:lpstr>制度による目的の体現</vt:lpstr>
      <vt:lpstr>      制度の一貫性（統合性）の防衛と内部葛藤（対立）の整理      </vt:lpstr>
      <vt:lpstr>サーバント・リーダーとは誰か（グリーンリーフ,1977）</vt:lpstr>
      <vt:lpstr>サーバント・リーダーシップとは（池田・金井,2007）</vt:lpstr>
      <vt:lpstr>支配的なリーダーとサーバント・リーダーの違い NPO法人日本サーバント・リーダーシップ協会ホームページ（https://www.servantleader.jp/about）</vt:lpstr>
      <vt:lpstr>スピアーズ（1988）によるサーバント・リーダーの10属性 (池田守男・金井壽宏(2007)『サーバントリーダーシップ入門』かんき出版,77-76頁)。</vt:lpstr>
      <vt:lpstr>スピアーズ（1988）によるサーバント・リーダーの10属性 (池田守男・金井壽宏(2007)『サーバントリーダーシップ入門』かんき出版,77-76頁)。</vt:lpstr>
      <vt:lpstr>スピアーズ（1988）によるサーバント・リーダーの10属性 (池田守男・金井壽宏(2007)『サーバントリーダーシップ入門』かんき出版,77-76頁)。</vt:lpstr>
      <vt:lpstr>スピアーズ（1988）によるサーバント・リーダーの10属性 (池田守男・金井壽宏(2007)『サーバントリーダーシップ入門』かんき出版,77-76頁)。</vt:lpstr>
      <vt:lpstr>サーバント・リーダーシップのモデル (ノートハウス,2021)</vt:lpstr>
      <vt:lpstr>サーバント・リーダーシップのモデル（先行条件）</vt:lpstr>
      <vt:lpstr>サーバント・リーダーシップのモデル（先行条件の続き）</vt:lpstr>
      <vt:lpstr>サーバント・リーダーシップのモデル（先行条件の続き）</vt:lpstr>
      <vt:lpstr>サーバント・リーダーシップのモデル （サーバント・リーダーの行動）</vt:lpstr>
      <vt:lpstr>サーバント・リーダーシップのモデル （サーバント・リーダーの行動の続き）</vt:lpstr>
      <vt:lpstr>サーバント・リーダーシップのモデル （サーバント・リーダーの行動の続き）</vt:lpstr>
      <vt:lpstr>サーバント・リーダーシップのモデル （サーバント・リーダーの行動の続き）</vt:lpstr>
      <vt:lpstr>サーバント・リーダーシップのモデル（成果）</vt:lpstr>
      <vt:lpstr>サーバント・リーダーシップのモデル（成果）</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2</cp:revision>
  <dcterms:created xsi:type="dcterms:W3CDTF">2026-08-16T00:21:07Z</dcterms:created>
  <dcterms:modified xsi:type="dcterms:W3CDTF">2026-08-16T00:29:12Z</dcterms:modified>
</cp:coreProperties>
</file>