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481" r:id="rId2"/>
    <p:sldId id="430" r:id="rId3"/>
    <p:sldId id="431" r:id="rId4"/>
    <p:sldId id="432" r:id="rId5"/>
    <p:sldId id="433" r:id="rId6"/>
    <p:sldId id="362" r:id="rId7"/>
    <p:sldId id="442" r:id="rId8"/>
    <p:sldId id="447" r:id="rId9"/>
    <p:sldId id="443" r:id="rId10"/>
    <p:sldId id="444" r:id="rId11"/>
    <p:sldId id="482" r:id="rId1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6DAA23-3674-40D5-8A7D-C41FB5CC78C3}" type="doc">
      <dgm:prSet loTypeId="urn:microsoft.com/office/officeart/2005/8/layout/hProcess9" loCatId="process" qsTypeId="urn:microsoft.com/office/officeart/2005/8/quickstyle/simple1" qsCatId="simple" csTypeId="urn:microsoft.com/office/officeart/2005/8/colors/accent1_2" csCatId="accent1" phldr="1"/>
      <dgm:spPr/>
    </dgm:pt>
    <dgm:pt modelId="{EE060F78-5C6C-4149-964B-949E3E516D44}">
      <dgm:prSet phldrT="[テキスト]"/>
      <dgm:spPr/>
      <dgm:t>
        <a:bodyPr/>
        <a:lstStyle/>
        <a:p>
          <a:r>
            <a:rPr kumimoji="1" lang="ja-JP" altLang="en-US" dirty="0">
              <a:solidFill>
                <a:schemeClr val="bg1"/>
              </a:solidFill>
              <a:latin typeface="UD デジタル 教科書体 NK-B" panose="02020700000000000000" pitchFamily="18" charset="-128"/>
              <a:ea typeface="UD デジタル 教科書体 NK-B" panose="02020700000000000000" pitchFamily="18" charset="-128"/>
            </a:rPr>
            <a:t>経路</a:t>
          </a:r>
        </a:p>
      </dgm:t>
    </dgm:pt>
    <dgm:pt modelId="{242DC6DE-9816-456E-90B6-5FCBC1FF5368}" type="parTrans" cxnId="{A3FE6995-5A86-440D-AB4B-F7226CAD7B26}">
      <dgm:prSet/>
      <dgm:spPr/>
      <dgm:t>
        <a:bodyPr/>
        <a:lstStyle/>
        <a:p>
          <a:endParaRPr kumimoji="1" lang="ja-JP" altLang="en-US"/>
        </a:p>
      </dgm:t>
    </dgm:pt>
    <dgm:pt modelId="{80D42EBA-35DB-4605-96F2-CD8605614874}" type="sibTrans" cxnId="{A3FE6995-5A86-440D-AB4B-F7226CAD7B26}">
      <dgm:prSet/>
      <dgm:spPr/>
      <dgm:t>
        <a:bodyPr/>
        <a:lstStyle/>
        <a:p>
          <a:endParaRPr kumimoji="1" lang="ja-JP" altLang="en-US"/>
        </a:p>
      </dgm:t>
    </dgm:pt>
    <dgm:pt modelId="{D8FE6CBF-1116-4F3B-8798-84662D80705D}">
      <dgm:prSet phldrT="[テキスト]"/>
      <dgm:spPr/>
      <dgm:t>
        <a:bodyPr/>
        <a:lstStyle/>
        <a:p>
          <a:r>
            <a:rPr kumimoji="1" lang="ja-JP" altLang="en-US" dirty="0">
              <a:solidFill>
                <a:schemeClr val="bg1"/>
              </a:solidFill>
              <a:latin typeface="UD デジタル 教科書体 NK-B" panose="02020700000000000000" pitchFamily="18" charset="-128"/>
              <a:ea typeface="UD デジタル 教科書体 NK-B" panose="02020700000000000000" pitchFamily="18" charset="-128"/>
            </a:rPr>
            <a:t>障害物</a:t>
          </a:r>
        </a:p>
      </dgm:t>
    </dgm:pt>
    <dgm:pt modelId="{D96ACA64-4A81-4129-B7D3-B9061B073B6D}" type="parTrans" cxnId="{B31BD84F-F320-4908-9776-38E17E3A1627}">
      <dgm:prSet/>
      <dgm:spPr/>
      <dgm:t>
        <a:bodyPr/>
        <a:lstStyle/>
        <a:p>
          <a:endParaRPr kumimoji="1" lang="ja-JP" altLang="en-US"/>
        </a:p>
      </dgm:t>
    </dgm:pt>
    <dgm:pt modelId="{C41378EC-0903-4F07-B502-CF30DB3A265B}" type="sibTrans" cxnId="{B31BD84F-F320-4908-9776-38E17E3A1627}">
      <dgm:prSet/>
      <dgm:spPr/>
      <dgm:t>
        <a:bodyPr/>
        <a:lstStyle/>
        <a:p>
          <a:endParaRPr kumimoji="1" lang="ja-JP" altLang="en-US"/>
        </a:p>
      </dgm:t>
    </dgm:pt>
    <dgm:pt modelId="{E10F2CBA-BF00-448F-9D8A-7467026D13FC}">
      <dgm:prSet phldrT="[テキスト]"/>
      <dgm:spPr/>
      <dgm:t>
        <a:bodyPr/>
        <a:lstStyle/>
        <a:p>
          <a:r>
            <a:rPr kumimoji="1" lang="ja-JP" altLang="en-US" dirty="0">
              <a:solidFill>
                <a:schemeClr val="bg1"/>
              </a:solidFill>
              <a:latin typeface="UD デジタル 教科書体 NK-B" panose="02020700000000000000" pitchFamily="18" charset="-128"/>
              <a:ea typeface="UD デジタル 教科書体 NK-B" panose="02020700000000000000" pitchFamily="18" charset="-128"/>
            </a:rPr>
            <a:t>経路</a:t>
          </a:r>
        </a:p>
      </dgm:t>
    </dgm:pt>
    <dgm:pt modelId="{ED450755-3BA3-4EA7-8A4D-5734B3C2EECA}" type="parTrans" cxnId="{A55C27A8-E982-4F09-B7CD-223998F084E9}">
      <dgm:prSet/>
      <dgm:spPr/>
      <dgm:t>
        <a:bodyPr/>
        <a:lstStyle/>
        <a:p>
          <a:endParaRPr kumimoji="1" lang="ja-JP" altLang="en-US"/>
        </a:p>
      </dgm:t>
    </dgm:pt>
    <dgm:pt modelId="{DA578F03-7845-4E5F-AE87-8F622AED5AF3}" type="sibTrans" cxnId="{A55C27A8-E982-4F09-B7CD-223998F084E9}">
      <dgm:prSet/>
      <dgm:spPr/>
      <dgm:t>
        <a:bodyPr/>
        <a:lstStyle/>
        <a:p>
          <a:endParaRPr kumimoji="1" lang="ja-JP" altLang="en-US"/>
        </a:p>
      </dgm:t>
    </dgm:pt>
    <dgm:pt modelId="{CC7B2C91-4A45-43DF-8AAD-B1EA0E9D3B96}" type="pres">
      <dgm:prSet presAssocID="{EA6DAA23-3674-40D5-8A7D-C41FB5CC78C3}" presName="CompostProcess" presStyleCnt="0">
        <dgm:presLayoutVars>
          <dgm:dir/>
          <dgm:resizeHandles val="exact"/>
        </dgm:presLayoutVars>
      </dgm:prSet>
      <dgm:spPr/>
    </dgm:pt>
    <dgm:pt modelId="{8EA00B43-F16E-44FC-826D-47894CEF2BA5}" type="pres">
      <dgm:prSet presAssocID="{EA6DAA23-3674-40D5-8A7D-C41FB5CC78C3}" presName="arrow" presStyleLbl="bgShp" presStyleIdx="0" presStyleCnt="1"/>
      <dgm:spPr/>
    </dgm:pt>
    <dgm:pt modelId="{12F21C67-FCA7-4B8D-A7D5-204FE9835D77}" type="pres">
      <dgm:prSet presAssocID="{EA6DAA23-3674-40D5-8A7D-C41FB5CC78C3}" presName="linearProcess" presStyleCnt="0"/>
      <dgm:spPr/>
    </dgm:pt>
    <dgm:pt modelId="{FBD9462E-006D-4FEF-A930-B5E0005A059E}" type="pres">
      <dgm:prSet presAssocID="{EE060F78-5C6C-4149-964B-949E3E516D44}" presName="textNode" presStyleLbl="node1" presStyleIdx="0" presStyleCnt="3" custLinFactX="-100000" custLinFactNeighborX="-100156" custLinFactNeighborY="-850">
        <dgm:presLayoutVars>
          <dgm:bulletEnabled val="1"/>
        </dgm:presLayoutVars>
      </dgm:prSet>
      <dgm:spPr/>
    </dgm:pt>
    <dgm:pt modelId="{2C1C4328-1450-429B-AAF7-C4CCC2E549F0}" type="pres">
      <dgm:prSet presAssocID="{80D42EBA-35DB-4605-96F2-CD8605614874}" presName="sibTrans" presStyleCnt="0"/>
      <dgm:spPr/>
    </dgm:pt>
    <dgm:pt modelId="{99DCE3CA-0457-4F7C-B095-4592222907B5}" type="pres">
      <dgm:prSet presAssocID="{D8FE6CBF-1116-4F3B-8798-84662D80705D}" presName="textNode" presStyleLbl="node1" presStyleIdx="1" presStyleCnt="3">
        <dgm:presLayoutVars>
          <dgm:bulletEnabled val="1"/>
        </dgm:presLayoutVars>
      </dgm:prSet>
      <dgm:spPr/>
    </dgm:pt>
    <dgm:pt modelId="{4684AF93-2764-46BE-A6BE-DAD59706C0BD}" type="pres">
      <dgm:prSet presAssocID="{C41378EC-0903-4F07-B502-CF30DB3A265B}" presName="sibTrans" presStyleCnt="0"/>
      <dgm:spPr/>
    </dgm:pt>
    <dgm:pt modelId="{CB12D6A0-AB0F-42F9-926F-7DDCF189AC91}" type="pres">
      <dgm:prSet presAssocID="{E10F2CBA-BF00-448F-9D8A-7467026D13FC}" presName="textNode" presStyleLbl="node1" presStyleIdx="2" presStyleCnt="3">
        <dgm:presLayoutVars>
          <dgm:bulletEnabled val="1"/>
        </dgm:presLayoutVars>
      </dgm:prSet>
      <dgm:spPr/>
    </dgm:pt>
  </dgm:ptLst>
  <dgm:cxnLst>
    <dgm:cxn modelId="{B31BD84F-F320-4908-9776-38E17E3A1627}" srcId="{EA6DAA23-3674-40D5-8A7D-C41FB5CC78C3}" destId="{D8FE6CBF-1116-4F3B-8798-84662D80705D}" srcOrd="1" destOrd="0" parTransId="{D96ACA64-4A81-4129-B7D3-B9061B073B6D}" sibTransId="{C41378EC-0903-4F07-B502-CF30DB3A265B}"/>
    <dgm:cxn modelId="{2D980B50-3439-469F-9A84-AC20F5794BD8}" type="presOf" srcId="{EA6DAA23-3674-40D5-8A7D-C41FB5CC78C3}" destId="{CC7B2C91-4A45-43DF-8AAD-B1EA0E9D3B96}" srcOrd="0" destOrd="0" presId="urn:microsoft.com/office/officeart/2005/8/layout/hProcess9"/>
    <dgm:cxn modelId="{A87F7E8D-AFAB-4338-9E5C-71FDE16092C5}" type="presOf" srcId="{E10F2CBA-BF00-448F-9D8A-7467026D13FC}" destId="{CB12D6A0-AB0F-42F9-926F-7DDCF189AC91}" srcOrd="0" destOrd="0" presId="urn:microsoft.com/office/officeart/2005/8/layout/hProcess9"/>
    <dgm:cxn modelId="{A3FE6995-5A86-440D-AB4B-F7226CAD7B26}" srcId="{EA6DAA23-3674-40D5-8A7D-C41FB5CC78C3}" destId="{EE060F78-5C6C-4149-964B-949E3E516D44}" srcOrd="0" destOrd="0" parTransId="{242DC6DE-9816-456E-90B6-5FCBC1FF5368}" sibTransId="{80D42EBA-35DB-4605-96F2-CD8605614874}"/>
    <dgm:cxn modelId="{B63A2598-C8DB-4184-BFA9-C5B8ED0067DD}" type="presOf" srcId="{D8FE6CBF-1116-4F3B-8798-84662D80705D}" destId="{99DCE3CA-0457-4F7C-B095-4592222907B5}" srcOrd="0" destOrd="0" presId="urn:microsoft.com/office/officeart/2005/8/layout/hProcess9"/>
    <dgm:cxn modelId="{A55C27A8-E982-4F09-B7CD-223998F084E9}" srcId="{EA6DAA23-3674-40D5-8A7D-C41FB5CC78C3}" destId="{E10F2CBA-BF00-448F-9D8A-7467026D13FC}" srcOrd="2" destOrd="0" parTransId="{ED450755-3BA3-4EA7-8A4D-5734B3C2EECA}" sibTransId="{DA578F03-7845-4E5F-AE87-8F622AED5AF3}"/>
    <dgm:cxn modelId="{3D4C60BE-06E5-42C0-B29F-421B530A082A}" type="presOf" srcId="{EE060F78-5C6C-4149-964B-949E3E516D44}" destId="{FBD9462E-006D-4FEF-A930-B5E0005A059E}" srcOrd="0" destOrd="0" presId="urn:microsoft.com/office/officeart/2005/8/layout/hProcess9"/>
    <dgm:cxn modelId="{8FE13FAD-AE04-49D1-8E10-FA695E544853}" type="presParOf" srcId="{CC7B2C91-4A45-43DF-8AAD-B1EA0E9D3B96}" destId="{8EA00B43-F16E-44FC-826D-47894CEF2BA5}" srcOrd="0" destOrd="0" presId="urn:microsoft.com/office/officeart/2005/8/layout/hProcess9"/>
    <dgm:cxn modelId="{21C5ECBA-2E62-48A9-BD48-77EAFFF69A23}" type="presParOf" srcId="{CC7B2C91-4A45-43DF-8AAD-B1EA0E9D3B96}" destId="{12F21C67-FCA7-4B8D-A7D5-204FE9835D77}" srcOrd="1" destOrd="0" presId="urn:microsoft.com/office/officeart/2005/8/layout/hProcess9"/>
    <dgm:cxn modelId="{7372CB01-A347-4E51-9067-B05C76CDBC60}" type="presParOf" srcId="{12F21C67-FCA7-4B8D-A7D5-204FE9835D77}" destId="{FBD9462E-006D-4FEF-A930-B5E0005A059E}" srcOrd="0" destOrd="0" presId="urn:microsoft.com/office/officeart/2005/8/layout/hProcess9"/>
    <dgm:cxn modelId="{DC639E07-2A4F-43F6-8661-03D7A091C6B2}" type="presParOf" srcId="{12F21C67-FCA7-4B8D-A7D5-204FE9835D77}" destId="{2C1C4328-1450-429B-AAF7-C4CCC2E549F0}" srcOrd="1" destOrd="0" presId="urn:microsoft.com/office/officeart/2005/8/layout/hProcess9"/>
    <dgm:cxn modelId="{3376FD95-728C-46B1-9970-88CB081F367E}" type="presParOf" srcId="{12F21C67-FCA7-4B8D-A7D5-204FE9835D77}" destId="{99DCE3CA-0457-4F7C-B095-4592222907B5}" srcOrd="2" destOrd="0" presId="urn:microsoft.com/office/officeart/2005/8/layout/hProcess9"/>
    <dgm:cxn modelId="{3677DA3F-A20C-432E-A4E2-564B6CB1BC27}" type="presParOf" srcId="{12F21C67-FCA7-4B8D-A7D5-204FE9835D77}" destId="{4684AF93-2764-46BE-A6BE-DAD59706C0BD}" srcOrd="3" destOrd="0" presId="urn:microsoft.com/office/officeart/2005/8/layout/hProcess9"/>
    <dgm:cxn modelId="{1DCBA0F2-0D2B-4D0E-93ED-05BCD34F119D}" type="presParOf" srcId="{12F21C67-FCA7-4B8D-A7D5-204FE9835D77}" destId="{CB12D6A0-AB0F-42F9-926F-7DDCF189AC91}"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A00B43-F16E-44FC-826D-47894CEF2BA5}">
      <dsp:nvSpPr>
        <dsp:cNvPr id="0" name=""/>
        <dsp:cNvSpPr/>
      </dsp:nvSpPr>
      <dsp:spPr>
        <a:xfrm>
          <a:off x="472317" y="0"/>
          <a:ext cx="5352926" cy="252934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D9462E-006D-4FEF-A930-B5E0005A059E}">
      <dsp:nvSpPr>
        <dsp:cNvPr id="0" name=""/>
        <dsp:cNvSpPr/>
      </dsp:nvSpPr>
      <dsp:spPr>
        <a:xfrm>
          <a:off x="0" y="750204"/>
          <a:ext cx="1889268" cy="10117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kumimoji="1" lang="ja-JP" altLang="en-US" sz="3600" kern="1200" dirty="0">
              <a:solidFill>
                <a:schemeClr val="bg1"/>
              </a:solidFill>
              <a:latin typeface="UD デジタル 教科書体 NK-B" panose="02020700000000000000" pitchFamily="18" charset="-128"/>
              <a:ea typeface="UD デジタル 教科書体 NK-B" panose="02020700000000000000" pitchFamily="18" charset="-128"/>
            </a:rPr>
            <a:t>経路</a:t>
          </a:r>
        </a:p>
      </dsp:txBody>
      <dsp:txXfrm>
        <a:off x="49389" y="799593"/>
        <a:ext cx="1790490" cy="912961"/>
      </dsp:txXfrm>
    </dsp:sp>
    <dsp:sp modelId="{99DCE3CA-0457-4F7C-B095-4592222907B5}">
      <dsp:nvSpPr>
        <dsp:cNvPr id="0" name=""/>
        <dsp:cNvSpPr/>
      </dsp:nvSpPr>
      <dsp:spPr>
        <a:xfrm>
          <a:off x="2204146" y="758804"/>
          <a:ext cx="1889268" cy="10117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kumimoji="1" lang="ja-JP" altLang="en-US" sz="3600" kern="1200" dirty="0">
              <a:solidFill>
                <a:schemeClr val="bg1"/>
              </a:solidFill>
              <a:latin typeface="UD デジタル 教科書体 NK-B" panose="02020700000000000000" pitchFamily="18" charset="-128"/>
              <a:ea typeface="UD デジタル 教科書体 NK-B" panose="02020700000000000000" pitchFamily="18" charset="-128"/>
            </a:rPr>
            <a:t>障害物</a:t>
          </a:r>
        </a:p>
      </dsp:txBody>
      <dsp:txXfrm>
        <a:off x="2253535" y="808193"/>
        <a:ext cx="1790490" cy="912961"/>
      </dsp:txXfrm>
    </dsp:sp>
    <dsp:sp modelId="{CB12D6A0-AB0F-42F9-926F-7DDCF189AC91}">
      <dsp:nvSpPr>
        <dsp:cNvPr id="0" name=""/>
        <dsp:cNvSpPr/>
      </dsp:nvSpPr>
      <dsp:spPr>
        <a:xfrm>
          <a:off x="4356325" y="758804"/>
          <a:ext cx="1889268" cy="10117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kumimoji="1" lang="ja-JP" altLang="en-US" sz="3600" kern="1200" dirty="0">
              <a:solidFill>
                <a:schemeClr val="bg1"/>
              </a:solidFill>
              <a:latin typeface="UD デジタル 教科書体 NK-B" panose="02020700000000000000" pitchFamily="18" charset="-128"/>
              <a:ea typeface="UD デジタル 教科書体 NK-B" panose="02020700000000000000" pitchFamily="18" charset="-128"/>
            </a:rPr>
            <a:t>経路</a:t>
          </a:r>
        </a:p>
      </dsp:txBody>
      <dsp:txXfrm>
        <a:off x="4405714" y="808193"/>
        <a:ext cx="1790490" cy="91296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59D25F-04FF-423C-B246-FFC6879B2B33}" type="datetimeFigureOut">
              <a:rPr kumimoji="1" lang="ja-JP" altLang="en-US" smtClean="0"/>
              <a:t>2026/8/16</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E9959-F226-4991-8385-3D5F3DF6C72B}" type="slidenum">
              <a:rPr kumimoji="1" lang="ja-JP" altLang="en-US" smtClean="0"/>
              <a:t>‹#›</a:t>
            </a:fld>
            <a:endParaRPr kumimoji="1" lang="ja-JP" altLang="en-US"/>
          </a:p>
        </p:txBody>
      </p:sp>
    </p:spTree>
    <p:extLst>
      <p:ext uri="{BB962C8B-B14F-4D97-AF65-F5344CB8AC3E}">
        <p14:creationId xmlns:p14="http://schemas.microsoft.com/office/powerpoint/2010/main" val="8406635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en-US" dirty="0"/>
          </a:p>
        </p:txBody>
      </p:sp>
      <p:sp>
        <p:nvSpPr>
          <p:cNvPr id="4" name="スライド番号プレースホルダー 3"/>
          <p:cNvSpPr>
            <a:spLocks noGrp="1"/>
          </p:cNvSpPr>
          <p:nvPr>
            <p:ph type="sldNum" sz="quarter" idx="5"/>
          </p:nvPr>
        </p:nvSpPr>
        <p:spPr/>
        <p:txBody>
          <a:bodyPr rtlCol="0"/>
          <a:lstStyle/>
          <a:p>
            <a:pPr rtl="0"/>
            <a:fld id="{DB303FA8-A3F3-7640-B13D-36C73B3E5587}" type="slidenum">
              <a:rPr lang="en-US" smtClean="0"/>
              <a:t>6</a:t>
            </a:fld>
            <a:endParaRPr lang="en-US" dirty="0"/>
          </a:p>
        </p:txBody>
      </p:sp>
      <p:sp>
        <p:nvSpPr>
          <p:cNvPr id="5" name="日付プレースホルダー 4">
            <a:extLst>
              <a:ext uri="{FF2B5EF4-FFF2-40B4-BE49-F238E27FC236}">
                <a16:creationId xmlns:a16="http://schemas.microsoft.com/office/drawing/2014/main" id="{D0D36D3C-D82D-43EE-A5FA-BC78E386169F}"/>
              </a:ext>
            </a:extLst>
          </p:cNvPr>
          <p:cNvSpPr>
            <a:spLocks noGrp="1"/>
          </p:cNvSpPr>
          <p:nvPr>
            <p:ph type="dt" idx="1"/>
          </p:nvPr>
        </p:nvSpPr>
        <p:spPr/>
        <p:txBody>
          <a:bodyPr/>
          <a:lstStyle/>
          <a:p>
            <a:pPr rtl="0"/>
            <a:fld id="{85E6DEAF-4E53-4F59-9FCF-2EC27A6384AF}" type="datetime1">
              <a:rPr lang="ja-JP" altLang="en-US" noProof="0" smtClean="0"/>
              <a:t>2026/8/16</a:t>
            </a:fld>
            <a:endParaRPr lang="en-US" noProof="0" dirty="0"/>
          </a:p>
        </p:txBody>
      </p:sp>
    </p:spTree>
    <p:extLst>
      <p:ext uri="{BB962C8B-B14F-4D97-AF65-F5344CB8AC3E}">
        <p14:creationId xmlns:p14="http://schemas.microsoft.com/office/powerpoint/2010/main" val="2369095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2026年8月16日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3393433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060847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2120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タイトルとコンテンツ ">
    <p:bg>
      <p:bgPr>
        <a:solidFill>
          <a:schemeClr val="bg2">
            <a:alpha val="40000"/>
          </a:schemeClr>
        </a:solidFill>
        <a:effectLst/>
      </p:bgPr>
    </p:bg>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FBA462-7E60-BA4E-9A1E-3B5E69DACB3A}"/>
              </a:ext>
            </a:extLst>
          </p:cNvPr>
          <p:cNvSpPr>
            <a:spLocks noGrp="1"/>
          </p:cNvSpPr>
          <p:nvPr>
            <p:ph type="dt" sz="half" idx="10"/>
          </p:nvPr>
        </p:nvSpPr>
        <p:spPr/>
        <p:txBody>
          <a:bodyPr rtlCol="0"/>
          <a:lstStyle>
            <a:lvl1pPr>
              <a:defRPr>
                <a:latin typeface="+mj-lt"/>
              </a:defRPr>
            </a:lvl1pPr>
          </a:lstStyle>
          <a:p>
            <a:fld id="{A2C8279F-4F17-4988-81F9-6030F363FD13}" type="datetime1">
              <a:rPr lang="ja-JP" altLang="en-US" smtClean="0"/>
              <a:t>2026/8/16</a:t>
            </a:fld>
            <a:endParaRPr lang="en-US" dirty="0"/>
          </a:p>
        </p:txBody>
      </p:sp>
      <p:sp>
        <p:nvSpPr>
          <p:cNvPr id="3" name="フッター プレースホルダー 2">
            <a:extLst>
              <a:ext uri="{FF2B5EF4-FFF2-40B4-BE49-F238E27FC236}">
                <a16:creationId xmlns:a16="http://schemas.microsoft.com/office/drawing/2014/main" id="{218A28A8-5C75-FC4B-9A28-8F343DF4B1F9}"/>
              </a:ext>
            </a:extLst>
          </p:cNvPr>
          <p:cNvSpPr>
            <a:spLocks noGrp="1"/>
          </p:cNvSpPr>
          <p:nvPr>
            <p:ph type="ftr" sz="quarter" idx="11"/>
          </p:nvPr>
        </p:nvSpPr>
        <p:spPr/>
        <p:txBody>
          <a:bodyPr rtlCol="0"/>
          <a:lstStyle>
            <a:lvl1pPr>
              <a:defRPr>
                <a:latin typeface="+mj-lt"/>
              </a:defRPr>
            </a:lvl1pPr>
          </a:lstStyle>
          <a:p>
            <a:endParaRPr lang="en-US" dirty="0"/>
          </a:p>
        </p:txBody>
      </p:sp>
      <p:sp>
        <p:nvSpPr>
          <p:cNvPr id="4" name="スライド番号プレースホルダー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rtlCol="0"/>
          <a:lstStyle>
            <a:lvl1pPr>
              <a:defRPr>
                <a:latin typeface="+mj-lt"/>
              </a:defRPr>
            </a:lvl1pPr>
          </a:lstStyle>
          <a:p>
            <a:fld id="{6F705D35-D126-3B47-A82C-2A13EA9E0A67}" type="slidenum">
              <a:rPr lang="en-US" smtClean="0"/>
              <a:pPr/>
              <a:t>‹#›</a:t>
            </a:fld>
            <a:endParaRPr lang="en-US" dirty="0"/>
          </a:p>
        </p:txBody>
      </p:sp>
      <p:sp>
        <p:nvSpPr>
          <p:cNvPr id="5" name="長方形 4">
            <a:extLst>
              <a:ext uri="{FF2B5EF4-FFF2-40B4-BE49-F238E27FC236}">
                <a16:creationId xmlns:a16="http://schemas.microsoft.com/office/drawing/2014/main" id="{F9B59AC0-ACCA-0548-A037-BC61068B8FE2}"/>
              </a:ext>
            </a:extLst>
          </p:cNvPr>
          <p:cNvSpPr/>
          <p:nvPr userDrawn="1"/>
        </p:nvSpPr>
        <p:spPr>
          <a:xfrm>
            <a:off x="0" y="0"/>
            <a:ext cx="12192000" cy="986306"/>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j-lt"/>
            </a:endParaRPr>
          </a:p>
        </p:txBody>
      </p:sp>
      <p:sp>
        <p:nvSpPr>
          <p:cNvPr id="6" name="長方形 5">
            <a:extLst>
              <a:ext uri="{FF2B5EF4-FFF2-40B4-BE49-F238E27FC236}">
                <a16:creationId xmlns:a16="http://schemas.microsoft.com/office/drawing/2014/main" id="{2A57C152-0331-B74F-81FE-04A927A72C7B}"/>
              </a:ext>
            </a:extLst>
          </p:cNvPr>
          <p:cNvSpPr/>
          <p:nvPr userDrawn="1"/>
        </p:nvSpPr>
        <p:spPr>
          <a:xfrm>
            <a:off x="350520" y="279792"/>
            <a:ext cx="1147572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pPr rtl="0"/>
            <a:endParaRPr lang="en-US" sz="2400" b="1" noProof="0" dirty="0">
              <a:latin typeface="+mj-lt"/>
              <a:ea typeface="Meiryo" panose="020B0604030504040204" pitchFamily="34" charset="-128"/>
            </a:endParaRPr>
          </a:p>
        </p:txBody>
      </p:sp>
      <p:sp>
        <p:nvSpPr>
          <p:cNvPr id="8" name="タイトル 1">
            <a:extLst>
              <a:ext uri="{FF2B5EF4-FFF2-40B4-BE49-F238E27FC236}">
                <a16:creationId xmlns:a16="http://schemas.microsoft.com/office/drawing/2014/main" id="{5FDDD9A4-1691-5D47-9605-21650E2212D3}"/>
              </a:ext>
            </a:extLst>
          </p:cNvPr>
          <p:cNvSpPr>
            <a:spLocks noGrp="1"/>
          </p:cNvSpPr>
          <p:nvPr>
            <p:ph type="title"/>
          </p:nvPr>
        </p:nvSpPr>
        <p:spPr>
          <a:xfrm>
            <a:off x="639413" y="483440"/>
            <a:ext cx="10904438" cy="583800"/>
          </a:xfrm>
          <a:prstGeom prst="rect">
            <a:avLst/>
          </a:prstGeom>
        </p:spPr>
        <p:txBody>
          <a:bodyPr lIns="91440" rIns="91440" rtlCol="0">
            <a:noAutofit/>
          </a:bodyPr>
          <a:lstStyle>
            <a:lvl1pPr>
              <a:defRPr sz="2400" b="1" i="0" spc="150" baseline="0">
                <a:solidFill>
                  <a:schemeClr val="tx1"/>
                </a:solidFill>
                <a:latin typeface="+mj-lt"/>
                <a:ea typeface="Meiryo UI" panose="020B0604030504040204" pitchFamily="34" charset="-128"/>
              </a:defRPr>
            </a:lvl1pPr>
          </a:lstStyle>
          <a:p>
            <a:pPr rtl="0"/>
            <a:r>
              <a:rPr lang="ja-JP" altLang="en-US" noProof="0"/>
              <a:t>マスター タイトルの書式設定</a:t>
            </a:r>
            <a:endParaRPr lang="ja" noProof="0"/>
          </a:p>
        </p:txBody>
      </p:sp>
      <p:sp>
        <p:nvSpPr>
          <p:cNvPr id="10" name="コンテンツ プレースホルダー 9">
            <a:extLst>
              <a:ext uri="{FF2B5EF4-FFF2-40B4-BE49-F238E27FC236}">
                <a16:creationId xmlns:a16="http://schemas.microsoft.com/office/drawing/2014/main" id="{A6B69B4E-3A48-4F14-8C09-ECC8E58C7321}"/>
              </a:ext>
            </a:extLst>
          </p:cNvPr>
          <p:cNvSpPr>
            <a:spLocks noGrp="1"/>
          </p:cNvSpPr>
          <p:nvPr>
            <p:ph sz="quarter" idx="13"/>
          </p:nvPr>
        </p:nvSpPr>
        <p:spPr>
          <a:xfrm>
            <a:off x="639763" y="1470025"/>
            <a:ext cx="10904088" cy="4706938"/>
          </a:xfrm>
        </p:spPr>
        <p:txBody>
          <a:bodyPr rtlCol="0"/>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 noProof="0"/>
          </a:p>
        </p:txBody>
      </p:sp>
    </p:spTree>
    <p:extLst>
      <p:ext uri="{BB962C8B-B14F-4D97-AF65-F5344CB8AC3E}">
        <p14:creationId xmlns:p14="http://schemas.microsoft.com/office/powerpoint/2010/main" val="23164806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07323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2026年8月16日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6387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217766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2026年8月16日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40971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2026年8月16日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376970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2026年8月16日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198387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607204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2026年8月16日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416961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2026年8月16日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17036780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3152" y="1438794"/>
            <a:ext cx="12033504"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4000" dirty="0">
                <a:latin typeface="UD デジタル 教科書体 N-B" panose="02020700000000000000" pitchFamily="17" charset="-128"/>
                <a:ea typeface="UD デジタル 教科書体 N-B" panose="02020700000000000000" pitchFamily="17" charset="-128"/>
              </a:rPr>
              <a:t>（状況の変化に応じてリーダーシップ・スタイルを変える）</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FDF1A1-26B6-906D-072B-421F2142A96B}"/>
              </a:ext>
            </a:extLst>
          </p:cNvPr>
          <p:cNvSpPr>
            <a:spLocks noGrp="1"/>
          </p:cNvSpPr>
          <p:nvPr>
            <p:ph type="title"/>
          </p:nvPr>
        </p:nvSpPr>
        <p:spPr>
          <a:xfrm>
            <a:off x="141513" y="805543"/>
            <a:ext cx="11876315"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リーダーシップ・スタイル</a:t>
            </a:r>
          </a:p>
        </p:txBody>
      </p:sp>
      <p:sp>
        <p:nvSpPr>
          <p:cNvPr id="3" name="コンテンツ プレースホルダー 2">
            <a:extLst>
              <a:ext uri="{FF2B5EF4-FFF2-40B4-BE49-F238E27FC236}">
                <a16:creationId xmlns:a16="http://schemas.microsoft.com/office/drawing/2014/main" id="{F991C279-6339-50C5-ACD8-6D39E440F7CF}"/>
              </a:ext>
            </a:extLst>
          </p:cNvPr>
          <p:cNvSpPr>
            <a:spLocks noGrp="1"/>
          </p:cNvSpPr>
          <p:nvPr>
            <p:ph idx="1"/>
          </p:nvPr>
        </p:nvSpPr>
        <p:spPr>
          <a:xfrm>
            <a:off x="141514" y="1872343"/>
            <a:ext cx="11876316" cy="4702193"/>
          </a:xfrm>
        </p:spPr>
        <p:txBody>
          <a:bodyPr>
            <a:normAutofit/>
          </a:bodyPr>
          <a:lstStyle/>
          <a:p>
            <a:r>
              <a:rPr lang="ja-JP" altLang="ja-JP" sz="28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教示的リーダーシップは、フォロワーの役割を明確にして、タスク遂行に関して、いつ、何を、どのように進めるべきなのかについて一方的に教える</a:t>
            </a:r>
            <a:r>
              <a:rPr lang="ja-JP" altLang="en-US" sz="28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a:t>
            </a:r>
            <a:endParaRPr lang="en-US" altLang="ja-JP" sz="28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説得的リーダーシップは、フォロワーと情報共有の度合いを深めて良好な人間関係を構築しつつ、適切に指示も行う</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参加的リーダーシップ</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は</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、指示は行わずフォロワーと良好な関係を維持し、仕事がしやすい環境を整える行動を取</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る</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委任的リーダーシップは、</a:t>
            </a:r>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リーダーはフォロワーに介入することを控えてフォロワーに仕事を全面的に任せる</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54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endParaRPr lang="en-US" altLang="ja-JP" sz="40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endParaRPr kumimoji="1" lang="ja-JP" altLang="en-US" sz="36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976283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239253-51D4-F35E-9C2F-E26275EB0328}"/>
              </a:ext>
            </a:extLst>
          </p:cNvPr>
          <p:cNvSpPr>
            <a:spLocks noGrp="1"/>
          </p:cNvSpPr>
          <p:nvPr>
            <p:ph type="title"/>
          </p:nvPr>
        </p:nvSpPr>
        <p:spPr>
          <a:xfrm>
            <a:off x="609600" y="694944"/>
            <a:ext cx="10972801"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参考文献</a:t>
            </a:r>
          </a:p>
        </p:txBody>
      </p:sp>
      <p:sp>
        <p:nvSpPr>
          <p:cNvPr id="3" name="コンテンツ プレースホルダー 2">
            <a:extLst>
              <a:ext uri="{FF2B5EF4-FFF2-40B4-BE49-F238E27FC236}">
                <a16:creationId xmlns:a16="http://schemas.microsoft.com/office/drawing/2014/main" id="{C27C1336-5222-D7EA-4547-1523BB832EB3}"/>
              </a:ext>
            </a:extLst>
          </p:cNvPr>
          <p:cNvSpPr>
            <a:spLocks noGrp="1"/>
          </p:cNvSpPr>
          <p:nvPr>
            <p:ph idx="1"/>
          </p:nvPr>
        </p:nvSpPr>
        <p:spPr>
          <a:xfrm>
            <a:off x="609600" y="1761744"/>
            <a:ext cx="10972801" cy="4812792"/>
          </a:xfrm>
        </p:spPr>
        <p:txBody>
          <a:bodyPr/>
          <a:lstStyle/>
          <a:p>
            <a:pPr marL="109695" indent="0">
              <a:buNone/>
            </a:pP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Fiedler, F.E.</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1967</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A Theory of Leadership Effectiveness</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New York: McGraw</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hill. </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山田雄一監訳『新しい</a:t>
            </a:r>
            <a:endPar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管理者像の探求』産業能率短期大学出版部</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,1970</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Hersey, P., and Blanchard, K.H.</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1977</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Management of Organizational Behavior</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 Utilization of Human Resources,</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3rd ed., Englewood Cliffs, N.J.: Prentice-Hall. </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（山本成二・水野 基・成田 孜訳『入門から応用へ行動科学</a:t>
            </a:r>
            <a:endPar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の展開</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人的資源の活用</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』生産性出版</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1978</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endPar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House, R. J. </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1971</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“A Path-Goal Theory of Leader Effectiveness,” </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Administrative Science Quarterly</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16: 321-</a:t>
            </a: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338.</a:t>
            </a:r>
            <a:endPar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House, R.J. &amp; Mitchell, T.R </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1974</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“Path-Goal Theory of Leadership,” </a:t>
            </a:r>
            <a:r>
              <a:rPr lang="en-US" altLang="ja-JP" sz="1800" i="1" dirty="0">
                <a:latin typeface="Times New Roman" panose="02020603050405020304" pitchFamily="18" charset="0"/>
                <a:ea typeface="UD デジタル 教科書体 N-R" panose="02020400000000000000" pitchFamily="17" charset="-128"/>
                <a:cs typeface="Times New Roman" panose="02020603050405020304" pitchFamily="18" charset="0"/>
              </a:rPr>
              <a:t>Journal of Contemporary Business</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 Vol.3, </a:t>
            </a:r>
          </a:p>
          <a:p>
            <a:pPr marL="109695" indent="0">
              <a:buNone/>
            </a:pP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No.4, pp.81-97.</a:t>
            </a:r>
            <a:endPar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鈴木竜太・服部泰宏</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2019</a:t>
            </a:r>
            <a:r>
              <a:rPr lang="ja-JP" altLang="en-US"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組織行動</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組織の中の人間行動を探る</a:t>
            </a:r>
            <a:r>
              <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rPr>
              <a:t>』有斐閣</a:t>
            </a:r>
          </a:p>
          <a:p>
            <a:pPr marL="109695" indent="0">
              <a:buNone/>
            </a:pPr>
            <a:endParaRPr lang="en-US"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endParaRPr lang="ja-JP" altLang="ja-JP" sz="1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240334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57225A86-2117-E9E7-E832-0F133BE4FD63}"/>
              </a:ext>
            </a:extLst>
          </p:cNvPr>
          <p:cNvSpPr>
            <a:spLocks noGrp="1"/>
          </p:cNvSpPr>
          <p:nvPr>
            <p:ph type="title"/>
          </p:nvPr>
        </p:nvSpPr>
        <p:spPr>
          <a:xfrm>
            <a:off x="65559" y="353962"/>
            <a:ext cx="11956026" cy="1066800"/>
          </a:xfrm>
        </p:spPr>
        <p:txBody>
          <a:bodyPr/>
          <a:lstStyle/>
          <a:p>
            <a:r>
              <a:rPr kumimoji="1" lang="ja-JP" altLang="en-US" sz="32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状況アプローチ</a:t>
            </a:r>
            <a:br>
              <a:rPr kumimoji="1" lang="en-US" altLang="ja-JP" sz="32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br>
            <a:r>
              <a:rPr kumimoji="1" lang="ja-JP" altLang="en-US" sz="32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（リーダーシップのコンティンジェンシー理論）</a:t>
            </a:r>
            <a:endParaRPr lang="ja-JP" altLang="en-US" dirty="0">
              <a:latin typeface="Times New Roman" panose="02020603050405020304" pitchFamily="18" charset="0"/>
              <a:cs typeface="Times New Roman" panose="02020603050405020304" pitchFamily="18" charset="0"/>
            </a:endParaRPr>
          </a:p>
        </p:txBody>
      </p:sp>
      <p:sp>
        <p:nvSpPr>
          <p:cNvPr id="4" name="コンテンツ プレースホルダー 3">
            <a:extLst>
              <a:ext uri="{FF2B5EF4-FFF2-40B4-BE49-F238E27FC236}">
                <a16:creationId xmlns:a16="http://schemas.microsoft.com/office/drawing/2014/main" id="{2568E4C5-DCA2-3792-59CC-B45C68B0BF32}"/>
              </a:ext>
            </a:extLst>
          </p:cNvPr>
          <p:cNvSpPr>
            <a:spLocks noGrp="1"/>
          </p:cNvSpPr>
          <p:nvPr>
            <p:ph idx="1"/>
          </p:nvPr>
        </p:nvSpPr>
        <p:spPr>
          <a:xfrm>
            <a:off x="237744" y="1511727"/>
            <a:ext cx="11783841" cy="4849743"/>
          </a:xfrm>
        </p:spPr>
        <p:txBody>
          <a:bodyPr>
            <a:normAutofit/>
          </a:bodyPr>
          <a:lstStyle/>
          <a:p>
            <a:pPr marL="109537" indent="0" eaLnBrk="1" fontAlgn="auto" hangingPunct="1">
              <a:spcAft>
                <a:spcPts val="0"/>
              </a:spcAft>
              <a:buFont typeface="Arial" panose="020B0604020202020204" pitchFamily="34" charset="0"/>
              <a:buNone/>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フィードラー（</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1968</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eaLnBrk="1" fontAlgn="auto" hangingPunct="1">
              <a:spcAft>
                <a:spcPts val="0"/>
              </a:spcAft>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結論：リーダーシップが機能する状況は条件付けられいる。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537" indent="0" eaLnBrk="1" fontAlgn="auto" hangingPunct="1">
              <a:spcAft>
                <a:spcPts val="0"/>
              </a:spcAft>
              <a:buFont typeface="Arial" panose="020B0604020202020204" pitchFamily="34" charset="0"/>
              <a:buNone/>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状況要因</a:t>
            </a:r>
          </a:p>
          <a:p>
            <a:pPr eaLnBrk="1" fontAlgn="auto" hangingPunct="1">
              <a:spcAft>
                <a:spcPts val="0"/>
              </a:spcAft>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リーダーと成員の人間関係</a:t>
            </a:r>
          </a:p>
          <a:p>
            <a:pPr eaLnBrk="1" fontAlgn="auto" hangingPunct="1">
              <a:spcAft>
                <a:spcPts val="0"/>
              </a:spcAft>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タスクが構造化されている程度</a:t>
            </a:r>
          </a:p>
          <a:p>
            <a:pPr eaLnBrk="1" fontAlgn="auto" hangingPunct="1">
              <a:spcAft>
                <a:spcPts val="0"/>
              </a:spcAft>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リーダーの職位に基づく権限</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0" indent="0" eaLnBrk="1" fontAlgn="auto" hangingPunct="1">
              <a:spcAft>
                <a:spcPts val="0"/>
              </a:spcAft>
              <a:buNone/>
              <a:defRPr/>
            </a:pPr>
            <a:r>
              <a:rPr lang="ja-JP" altLang="en-US"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LPC</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尺度：リーダーシップ・スタイルの確定</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eaLnBrk="1" fontAlgn="auto" hangingPunct="1">
              <a:spcAft>
                <a:spcPts val="0"/>
              </a:spcAft>
              <a:defRPr/>
            </a:pP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LPC</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尺度の高い人は、人間関係志向が高い。配慮型のリーダーシップ・スタイル</a:t>
            </a:r>
          </a:p>
          <a:p>
            <a:pPr eaLnBrk="1" fontAlgn="auto" hangingPunct="1">
              <a:spcAft>
                <a:spcPts val="0"/>
              </a:spcAft>
              <a:defRPr/>
            </a:pP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LPC</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尺度の低い人は、課題関連の意識が強い。課業型</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構造づくり</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のリーダーシップ・スタイル</a:t>
            </a:r>
          </a:p>
          <a:p>
            <a:pPr eaLnBrk="1" fontAlgn="auto" hangingPunct="1">
              <a:spcAft>
                <a:spcPts val="0"/>
              </a:spcAft>
              <a:defRPr/>
            </a:pPr>
            <a:endPar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lang="ja-JP" altLang="en-US" dirty="0"/>
          </a:p>
        </p:txBody>
      </p:sp>
    </p:spTree>
    <p:extLst>
      <p:ext uri="{BB962C8B-B14F-4D97-AF65-F5344CB8AC3E}">
        <p14:creationId xmlns:p14="http://schemas.microsoft.com/office/powerpoint/2010/main" val="2089202458"/>
      </p:ext>
    </p:extLst>
  </p:cSld>
  <p:clrMapOvr>
    <a:masterClrMapping/>
  </p:clrMapOvr>
  <mc:AlternateContent xmlns:mc="http://schemas.openxmlformats.org/markup-compatibility/2006" xmlns:p14="http://schemas.microsoft.com/office/powerpoint/2010/main">
    <mc:Choice Requires="p14">
      <p:transition spd="med" p14:dur="700" advTm="328275">
        <p:fade/>
      </p:transition>
    </mc:Choice>
    <mc:Fallback xmlns="">
      <p:transition spd="med" advTm="328275">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A21ED8-CEC3-858F-57F6-487D9F1E2DF5}"/>
              </a:ext>
            </a:extLst>
          </p:cNvPr>
          <p:cNvSpPr>
            <a:spLocks noGrp="1"/>
          </p:cNvSpPr>
          <p:nvPr>
            <p:ph type="title"/>
          </p:nvPr>
        </p:nvSpPr>
        <p:spPr>
          <a:xfrm>
            <a:off x="147484" y="609600"/>
            <a:ext cx="10521709" cy="1066800"/>
          </a:xfrm>
        </p:spPr>
        <p:txBody>
          <a:bodyPr anchor="ctr"/>
          <a:lstStyle/>
          <a:p>
            <a:r>
              <a:rPr kumimoji="1" lang="ja-JP" altLang="en-US" sz="32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リーダーシップのコンティンジェンシー理論の調査結果</a:t>
            </a:r>
            <a:endParaRPr kumimoji="1" lang="ja-JP" altLang="en-US" dirty="0"/>
          </a:p>
        </p:txBody>
      </p:sp>
      <p:sp>
        <p:nvSpPr>
          <p:cNvPr id="3" name="コンテンツ プレースホルダー 2">
            <a:extLst>
              <a:ext uri="{FF2B5EF4-FFF2-40B4-BE49-F238E27FC236}">
                <a16:creationId xmlns:a16="http://schemas.microsoft.com/office/drawing/2014/main" id="{4A10E78E-581A-B94D-4112-1049319E5938}"/>
              </a:ext>
            </a:extLst>
          </p:cNvPr>
          <p:cNvSpPr>
            <a:spLocks noGrp="1"/>
          </p:cNvSpPr>
          <p:nvPr>
            <p:ph idx="1"/>
          </p:nvPr>
        </p:nvSpPr>
        <p:spPr>
          <a:xfrm>
            <a:off x="147484" y="1905000"/>
            <a:ext cx="11857703" cy="2784987"/>
          </a:xfrm>
        </p:spPr>
        <p:txBody>
          <a:bodyPr anchor="ctr"/>
          <a:lstStyle/>
          <a:p>
            <a:pPr eaLnBrk="1" hangingPunct="1"/>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状況要因が良いもしくは悪い場合、低</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LPC</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のリーダーシップ・スタイルが有効であった。</a:t>
            </a:r>
          </a:p>
          <a:p>
            <a:pPr eaLnBrk="1" hangingPunct="1"/>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状況要因が、中程度のとき高</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LPC</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のリーダーシップ・スタイルが有効であった。</a:t>
            </a:r>
          </a:p>
          <a:p>
            <a:endParaRPr kumimoji="1" lang="ja-JP" altLang="en-US" dirty="0"/>
          </a:p>
        </p:txBody>
      </p:sp>
    </p:spTree>
    <p:extLst>
      <p:ext uri="{BB962C8B-B14F-4D97-AF65-F5344CB8AC3E}">
        <p14:creationId xmlns:p14="http://schemas.microsoft.com/office/powerpoint/2010/main" val="1582109457"/>
      </p:ext>
    </p:extLst>
  </p:cSld>
  <p:clrMapOvr>
    <a:masterClrMapping/>
  </p:clrMapOvr>
  <mc:AlternateContent xmlns:mc="http://schemas.openxmlformats.org/markup-compatibility/2006" xmlns:p14="http://schemas.microsoft.com/office/powerpoint/2010/main">
    <mc:Choice Requires="p14">
      <p:transition spd="med" p14:dur="700" advTm="107370">
        <p:fade/>
      </p:transition>
    </mc:Choice>
    <mc:Fallback xmlns="">
      <p:transition spd="med" advTm="10737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6E7F0A-D909-7472-C4E5-909B1D8567B1}"/>
              </a:ext>
            </a:extLst>
          </p:cNvPr>
          <p:cNvSpPr>
            <a:spLocks noGrp="1"/>
          </p:cNvSpPr>
          <p:nvPr>
            <p:ph type="title"/>
          </p:nvPr>
        </p:nvSpPr>
        <p:spPr>
          <a:xfrm>
            <a:off x="97595" y="393291"/>
            <a:ext cx="9145920" cy="1066800"/>
          </a:xfrm>
        </p:spPr>
        <p:txBody>
          <a:bodyPr anchor="ctr"/>
          <a:lstStyle/>
          <a:p>
            <a:r>
              <a:rPr lang="ja-JP" altLang="en-US" sz="3200" dirty="0">
                <a:latin typeface="Times New Roman" panose="02020603050405020304" pitchFamily="18" charset="0"/>
                <a:ea typeface="UD デジタル 教科書体 NK-B" panose="02020700000000000000" pitchFamily="18" charset="-128"/>
                <a:cs typeface="Times New Roman" panose="02020603050405020304" pitchFamily="18" charset="0"/>
              </a:rPr>
              <a:t>状況アプローチ</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en-US" sz="3200" dirty="0">
                <a:latin typeface="Times New Roman" panose="02020603050405020304" pitchFamily="18" charset="0"/>
                <a:ea typeface="UD デジタル 教科書体 NK-B" panose="02020700000000000000" pitchFamily="18" charset="-128"/>
                <a:cs typeface="Times New Roman" panose="02020603050405020304" pitchFamily="18" charset="0"/>
              </a:rPr>
              <a:t>経路</a:t>
            </a:r>
            <a:r>
              <a:rPr lang="en-US" altLang="ja-JP" sz="32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en-US" sz="3200" dirty="0">
                <a:latin typeface="Times New Roman" panose="02020603050405020304" pitchFamily="18" charset="0"/>
                <a:ea typeface="UD デジタル 教科書体 NK-B" panose="02020700000000000000" pitchFamily="18" charset="-128"/>
                <a:cs typeface="Times New Roman" panose="02020603050405020304" pitchFamily="18" charset="0"/>
              </a:rPr>
              <a:t>目標理論</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43DBA498-6433-E06A-8187-A100FEFEDEA4}"/>
              </a:ext>
            </a:extLst>
          </p:cNvPr>
          <p:cNvSpPr>
            <a:spLocks noGrp="1"/>
          </p:cNvSpPr>
          <p:nvPr>
            <p:ph idx="1"/>
          </p:nvPr>
        </p:nvSpPr>
        <p:spPr>
          <a:xfrm>
            <a:off x="97595" y="1667971"/>
            <a:ext cx="11996082" cy="4984955"/>
          </a:xfrm>
        </p:spPr>
        <p:txBody>
          <a:bodyPr/>
          <a:lstStyle/>
          <a:p>
            <a:pPr marL="0" indent="0" eaLnBrk="1" fontAlgn="auto" hangingPunct="1">
              <a:spcAft>
                <a:spcPts val="0"/>
              </a:spcAft>
              <a:buFont typeface="Arial" panose="020B0604020202020204" pitchFamily="34" charset="0"/>
              <a:buNone/>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ハウス（</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1971</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リーダーシップの役割は、部下の報酬に対する魅力や成果に関する期待についての認知に影響を与えることによって動機づけること。</a:t>
            </a:r>
          </a:p>
          <a:p>
            <a:pPr marL="0" indent="0" eaLnBrk="1" fontAlgn="auto" hangingPunct="1">
              <a:spcAft>
                <a:spcPts val="0"/>
              </a:spcAft>
              <a:buFont typeface="Arial" panose="020B0604020202020204" pitchFamily="34" charset="0"/>
              <a:buNone/>
              <a:defRPr/>
            </a:pPr>
            <a:r>
              <a:rPr lang="ja-JP" altLang="en-US" sz="2800" dirty="0">
                <a:latin typeface="UD デジタル 教科書体 N-R" panose="02020400000000000000" pitchFamily="17" charset="-128"/>
                <a:ea typeface="UD デジタル 教科書体 N-R" panose="02020400000000000000" pitchFamily="17" charset="-128"/>
              </a:rPr>
              <a:t>「経路</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目標」明確化機能</a:t>
            </a:r>
          </a:p>
          <a:p>
            <a:pPr eaLnBrk="1" fontAlgn="auto" hangingPunct="1">
              <a:spcAft>
                <a:spcPts val="0"/>
              </a:spcAft>
              <a:buClr>
                <a:schemeClr val="accent1">
                  <a:shade val="75000"/>
                </a:schemeClr>
              </a:buClr>
              <a:buFontTx/>
              <a:buNone/>
              <a:defRPr/>
            </a:pPr>
            <a:r>
              <a:rPr lang="ja-JP" altLang="en-US" sz="2800" dirty="0">
                <a:latin typeface="UD デジタル 教科書体 N-R" panose="02020400000000000000" pitchFamily="17" charset="-128"/>
                <a:ea typeface="UD デジタル 教科書体 N-R" panose="02020400000000000000" pitchFamily="17" charset="-128"/>
              </a:rPr>
              <a:t>→経路</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目標を明確にすること</a:t>
            </a:r>
            <a:endParaRPr lang="en-US" altLang="ja-JP" sz="2800" dirty="0">
              <a:latin typeface="UD デジタル 教科書体 N-R" panose="02020400000000000000" pitchFamily="17" charset="-128"/>
              <a:ea typeface="UD デジタル 教科書体 N-R" panose="02020400000000000000" pitchFamily="17" charset="-128"/>
            </a:endParaRPr>
          </a:p>
          <a:p>
            <a:pPr eaLnBrk="1" fontAlgn="auto" hangingPunct="1">
              <a:spcAft>
                <a:spcPts val="0"/>
              </a:spcAft>
              <a:buClr>
                <a:schemeClr val="accent1">
                  <a:shade val="75000"/>
                </a:schemeClr>
              </a:buClr>
              <a:buFontTx/>
              <a:buNone/>
              <a:defRPr/>
            </a:pPr>
            <a:r>
              <a:rPr lang="ja-JP" altLang="en-US" sz="2800" dirty="0">
                <a:latin typeface="UD デジタル 教科書体 N-R" panose="02020400000000000000" pitchFamily="17" charset="-128"/>
                <a:ea typeface="UD デジタル 教科書体 N-R" panose="02020400000000000000" pitchFamily="17" charset="-128"/>
              </a:rPr>
              <a:t>＝課題関連のリーダーシップ行動</a:t>
            </a:r>
          </a:p>
          <a:p>
            <a:pPr marL="0" indent="0" eaLnBrk="1" fontAlgn="auto" hangingPunct="1">
              <a:spcAft>
                <a:spcPts val="0"/>
              </a:spcAft>
              <a:buFont typeface="Arial" panose="020B0604020202020204" pitchFamily="34" charset="0"/>
              <a:buNone/>
              <a:defRPr/>
            </a:pPr>
            <a:r>
              <a:rPr lang="ja-JP" altLang="en-US" sz="2800" dirty="0">
                <a:latin typeface="UD デジタル 教科書体 N-R" panose="02020400000000000000" pitchFamily="17" charset="-128"/>
                <a:ea typeface="UD デジタル 教科書体 N-R" panose="02020400000000000000" pitchFamily="17" charset="-128"/>
              </a:rPr>
              <a:t>経路円滑化機能</a:t>
            </a:r>
          </a:p>
          <a:p>
            <a:pPr eaLnBrk="1" fontAlgn="auto" hangingPunct="1">
              <a:spcAft>
                <a:spcPts val="0"/>
              </a:spcAft>
              <a:buClr>
                <a:schemeClr val="accent1">
                  <a:shade val="75000"/>
                </a:schemeClr>
              </a:buClr>
              <a:buFontTx/>
              <a:buNone/>
              <a:defRPr/>
            </a:pPr>
            <a:r>
              <a:rPr lang="ja-JP" altLang="en-US" sz="2800" dirty="0">
                <a:latin typeface="UD デジタル 教科書体 N-R" panose="02020400000000000000" pitchFamily="17" charset="-128"/>
                <a:ea typeface="UD デジタル 教科書体 N-R" panose="02020400000000000000" pitchFamily="17" charset="-128"/>
              </a:rPr>
              <a:t>→経路がスムーズにいけるようにすること</a:t>
            </a:r>
            <a:endParaRPr lang="en-US" altLang="ja-JP" sz="2800" dirty="0">
              <a:latin typeface="UD デジタル 教科書体 N-R" panose="02020400000000000000" pitchFamily="17" charset="-128"/>
              <a:ea typeface="UD デジタル 教科書体 N-R" panose="02020400000000000000" pitchFamily="17" charset="-128"/>
            </a:endParaRPr>
          </a:p>
          <a:p>
            <a:pPr eaLnBrk="1" fontAlgn="auto" hangingPunct="1">
              <a:spcAft>
                <a:spcPts val="0"/>
              </a:spcAft>
              <a:buClr>
                <a:schemeClr val="accent1">
                  <a:shade val="75000"/>
                </a:schemeClr>
              </a:buClr>
              <a:buFontTx/>
              <a:buNone/>
              <a:defRPr/>
            </a:pPr>
            <a:r>
              <a:rPr lang="ja-JP" altLang="en-US" sz="2800" dirty="0">
                <a:latin typeface="UD デジタル 教科書体 N-R" panose="02020400000000000000" pitchFamily="17" charset="-128"/>
                <a:ea typeface="UD デジタル 教科書体 N-R" panose="02020400000000000000" pitchFamily="17" charset="-128"/>
              </a:rPr>
              <a:t>＝人間関係関連のリーダーシップ行動</a:t>
            </a:r>
            <a:endParaRPr lang="ja-JP" altLang="en-US" sz="24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795573824"/>
      </p:ext>
    </p:extLst>
  </p:cSld>
  <p:clrMapOvr>
    <a:masterClrMapping/>
  </p:clrMapOvr>
  <mc:AlternateContent xmlns:mc="http://schemas.openxmlformats.org/markup-compatibility/2006" xmlns:p14="http://schemas.microsoft.com/office/powerpoint/2010/main">
    <mc:Choice Requires="p14">
      <p:transition spd="med" p14:dur="700" advTm="208961">
        <p:fade/>
      </p:transition>
    </mc:Choice>
    <mc:Fallback xmlns="">
      <p:transition spd="med" advTm="208961">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B6792A0-0BC4-A9CD-646A-B96D748B1A6F}"/>
              </a:ext>
            </a:extLst>
          </p:cNvPr>
          <p:cNvSpPr>
            <a:spLocks noGrp="1"/>
          </p:cNvSpPr>
          <p:nvPr>
            <p:ph type="title"/>
          </p:nvPr>
        </p:nvSpPr>
        <p:spPr>
          <a:xfrm>
            <a:off x="127092" y="673510"/>
            <a:ext cx="9145920" cy="1066800"/>
          </a:xfrm>
        </p:spPr>
        <p:txBody>
          <a:bodyPr anchor="ctr"/>
          <a:lstStyle/>
          <a:p>
            <a:r>
              <a:rPr kumimoji="1" lang="ja-JP" altLang="en-US" dirty="0">
                <a:latin typeface="UD デジタル 教科書体 NK-B" panose="02020700000000000000" pitchFamily="18" charset="-128"/>
                <a:ea typeface="UD デジタル 教科書体 NK-B" panose="02020700000000000000" pitchFamily="18" charset="-128"/>
              </a:rPr>
              <a:t>経路</a:t>
            </a:r>
            <a:r>
              <a:rPr kumimoji="1" lang="en-US" altLang="ja-JP" dirty="0">
                <a:latin typeface="UD デジタル 教科書体 NK-B" panose="02020700000000000000" pitchFamily="18" charset="-128"/>
                <a:ea typeface="UD デジタル 教科書体 NK-B" panose="02020700000000000000" pitchFamily="18" charset="-128"/>
              </a:rPr>
              <a:t>-</a:t>
            </a:r>
            <a:r>
              <a:rPr kumimoji="1" lang="ja-JP" altLang="en-US" dirty="0">
                <a:latin typeface="UD デジタル 教科書体 NK-B" panose="02020700000000000000" pitchFamily="18" charset="-128"/>
                <a:ea typeface="UD デジタル 教科書体 NK-B" panose="02020700000000000000" pitchFamily="18" charset="-128"/>
              </a:rPr>
              <a:t>目標理論の基本的な考え方</a:t>
            </a:r>
            <a:endParaRPr kumimoji="1" lang="ja-JP" altLang="en-US" dirty="0"/>
          </a:p>
        </p:txBody>
      </p:sp>
      <p:sp>
        <p:nvSpPr>
          <p:cNvPr id="3" name="コンテンツ プレースホルダー 2">
            <a:extLst>
              <a:ext uri="{FF2B5EF4-FFF2-40B4-BE49-F238E27FC236}">
                <a16:creationId xmlns:a16="http://schemas.microsoft.com/office/drawing/2014/main" id="{75A7909E-1766-6834-2D48-6116E83389D1}"/>
              </a:ext>
            </a:extLst>
          </p:cNvPr>
          <p:cNvSpPr>
            <a:spLocks noGrp="1"/>
          </p:cNvSpPr>
          <p:nvPr>
            <p:ph idx="1"/>
          </p:nvPr>
        </p:nvSpPr>
        <p:spPr>
          <a:xfrm>
            <a:off x="127092" y="2057400"/>
            <a:ext cx="11917423" cy="4127090"/>
          </a:xfrm>
        </p:spPr>
        <p:txBody>
          <a:bodyPr anchor="t"/>
          <a:lstStyle/>
          <a:p>
            <a:pPr eaLnBrk="1" hangingPunct="1"/>
            <a:r>
              <a:rPr lang="ja-JP" altLang="en-US" sz="2800" dirty="0">
                <a:latin typeface="UD デジタル 教科書体 N-R" panose="02020400000000000000" pitchFamily="17" charset="-128"/>
                <a:ea typeface="UD デジタル 教科書体 N-R" panose="02020400000000000000" pitchFamily="17" charset="-128"/>
              </a:rPr>
              <a:t>部下が定型化された仕事をやっている場合には、リーダーは経路円滑化行動をとることが効果的である。</a:t>
            </a:r>
          </a:p>
          <a:p>
            <a:pPr eaLnBrk="1" hangingPunct="1"/>
            <a:r>
              <a:rPr lang="ja-JP" altLang="en-US" sz="2800" dirty="0">
                <a:latin typeface="UD デジタル 教科書体 N-R" panose="02020400000000000000" pitchFamily="17" charset="-128"/>
                <a:ea typeface="UD デジタル 教科書体 N-R" panose="02020400000000000000" pitchFamily="17" charset="-128"/>
              </a:rPr>
              <a:t>部下が曖昧な仕事の場合には、リーダーは「経路</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目標」明確化行動をとることが効果的である。</a:t>
            </a:r>
          </a:p>
          <a:p>
            <a:pPr eaLnBrk="1" hangingPunct="1"/>
            <a:r>
              <a:rPr lang="ja-JP" altLang="en-US" sz="2800" dirty="0">
                <a:latin typeface="UD デジタル 教科書体 N-R" panose="02020400000000000000" pitchFamily="17" charset="-128"/>
                <a:ea typeface="UD デジタル 教科書体 N-R" panose="02020400000000000000" pitchFamily="17" charset="-128"/>
              </a:rPr>
              <a:t>部下の認知する報酬を大きくさせること</a:t>
            </a:r>
          </a:p>
          <a:p>
            <a:pPr eaLnBrk="1" hangingPunct="1"/>
            <a:r>
              <a:rPr lang="ja-JP" altLang="en-US" sz="2800" dirty="0">
                <a:latin typeface="UD デジタル 教科書体 N-R" panose="02020400000000000000" pitchFamily="17" charset="-128"/>
                <a:ea typeface="UD デジタル 教科書体 N-R" panose="02020400000000000000" pitchFamily="17" charset="-128"/>
              </a:rPr>
              <a:t>その報酬</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目標</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に至る経路を明確にすること</a:t>
            </a:r>
          </a:p>
          <a:p>
            <a:pPr eaLnBrk="1" hangingPunct="1"/>
            <a:r>
              <a:rPr lang="ja-JP" altLang="en-US" sz="2800" dirty="0">
                <a:latin typeface="UD デジタル 教科書体 N-R" panose="02020400000000000000" pitchFamily="17" charset="-128"/>
                <a:ea typeface="UD デジタル 教科書体 N-R" panose="02020400000000000000" pitchFamily="17" charset="-128"/>
              </a:rPr>
              <a:t>報酬</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目標</a:t>
            </a:r>
            <a:r>
              <a:rPr lang="en-US" altLang="ja-JP" sz="2800" dirty="0">
                <a:latin typeface="UD デジタル 教科書体 N-R" panose="02020400000000000000" pitchFamily="17" charset="-128"/>
                <a:ea typeface="UD デジタル 教科書体 N-R" panose="02020400000000000000" pitchFamily="17" charset="-128"/>
              </a:rPr>
              <a:t>)</a:t>
            </a:r>
            <a:r>
              <a:rPr lang="ja-JP" altLang="en-US" sz="2800" dirty="0">
                <a:latin typeface="UD デジタル 教科書体 N-R" panose="02020400000000000000" pitchFamily="17" charset="-128"/>
                <a:ea typeface="UD デジタル 教科書体 N-R" panose="02020400000000000000" pitchFamily="17" charset="-128"/>
              </a:rPr>
              <a:t>の経路の途中にある障害物を最小限にとどめる。</a:t>
            </a:r>
          </a:p>
          <a:p>
            <a:pPr eaLnBrk="1" hangingPunct="1"/>
            <a:r>
              <a:rPr lang="ja-JP" altLang="en-US" sz="2800" dirty="0">
                <a:latin typeface="UD デジタル 教科書体 N-R" panose="02020400000000000000" pitchFamily="17" charset="-128"/>
                <a:ea typeface="UD デジタル 教科書体 N-R" panose="02020400000000000000" pitchFamily="17" charset="-128"/>
              </a:rPr>
              <a:t>そのプロセスの中で、個人的満足の機会を増加させること</a:t>
            </a:r>
          </a:p>
          <a:p>
            <a:endParaRPr kumimoji="1" lang="ja-JP" altLang="en-US" dirty="0"/>
          </a:p>
        </p:txBody>
      </p:sp>
    </p:spTree>
    <p:extLst>
      <p:ext uri="{BB962C8B-B14F-4D97-AF65-F5344CB8AC3E}">
        <p14:creationId xmlns:p14="http://schemas.microsoft.com/office/powerpoint/2010/main" val="2934616415"/>
      </p:ext>
    </p:extLst>
  </p:cSld>
  <p:clrMapOvr>
    <a:masterClrMapping/>
  </p:clrMapOvr>
  <mc:AlternateContent xmlns:mc="http://schemas.openxmlformats.org/markup-compatibility/2006" xmlns:p14="http://schemas.microsoft.com/office/powerpoint/2010/main">
    <mc:Choice Requires="p14">
      <p:transition spd="med" p14:dur="700" advTm="206352">
        <p:fade/>
      </p:transition>
    </mc:Choice>
    <mc:Fallback xmlns="">
      <p:transition spd="med" advTm="206352">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a:extLst>
              <a:ext uri="{FF2B5EF4-FFF2-40B4-BE49-F238E27FC236}">
                <a16:creationId xmlns:a16="http://schemas.microsoft.com/office/drawing/2014/main" id="{010FB232-4CB4-C34D-A688-C51B6E7CD2CF}"/>
              </a:ext>
            </a:extLst>
          </p:cNvPr>
          <p:cNvSpPr>
            <a:spLocks noGrp="1"/>
          </p:cNvSpPr>
          <p:nvPr>
            <p:ph type="title"/>
          </p:nvPr>
        </p:nvSpPr>
        <p:spPr>
          <a:xfrm>
            <a:off x="383458" y="280219"/>
            <a:ext cx="11415251" cy="1002891"/>
          </a:xfrm>
        </p:spPr>
        <p:txBody>
          <a:bodyPr rtlCol="0"/>
          <a:lstStyle/>
          <a:p>
            <a:pPr rtl="0"/>
            <a:r>
              <a:rPr kumimoji="1" lang="ja-JP" altLang="en-US" b="0" dirty="0">
                <a:latin typeface="UD デジタル 教科書体 NK-B" panose="02020700000000000000" pitchFamily="18" charset="-128"/>
                <a:ea typeface="UD デジタル 教科書体 NK-B" panose="02020700000000000000" pitchFamily="18" charset="-128"/>
              </a:rPr>
              <a:t>経路</a:t>
            </a:r>
            <a:r>
              <a:rPr kumimoji="1" lang="en-US" altLang="ja-JP" b="0" dirty="0">
                <a:latin typeface="UD デジタル 教科書体 NK-B" panose="02020700000000000000" pitchFamily="18" charset="-128"/>
                <a:ea typeface="UD デジタル 教科書体 NK-B" panose="02020700000000000000" pitchFamily="18" charset="-128"/>
              </a:rPr>
              <a:t>-</a:t>
            </a:r>
            <a:r>
              <a:rPr kumimoji="1" lang="ja-JP" altLang="en-US" b="0" dirty="0">
                <a:latin typeface="UD デジタル 教科書体 NK-B" panose="02020700000000000000" pitchFamily="18" charset="-128"/>
                <a:ea typeface="UD デジタル 教科書体 NK-B" panose="02020700000000000000" pitchFamily="18" charset="-128"/>
              </a:rPr>
              <a:t>目標理論の基本的な考え方</a:t>
            </a:r>
            <a:br>
              <a:rPr kumimoji="1" lang="en-US" altLang="ja-JP" dirty="0">
                <a:latin typeface="UD デジタル 教科書体 N-R" panose="02020400000000000000" pitchFamily="17" charset="-128"/>
                <a:ea typeface="UD デジタル 教科書体 N-R" panose="02020400000000000000" pitchFamily="17" charset="-128"/>
              </a:rPr>
            </a:br>
            <a:r>
              <a:rPr kumimoji="1" lang="en-US" altLang="ja-JP" sz="1800" b="0" dirty="0" err="1">
                <a:latin typeface="Times New Roman" panose="02020603050405020304" pitchFamily="18" charset="0"/>
                <a:ea typeface="UD デジタル 教科書体 N-R" panose="02020400000000000000" pitchFamily="17" charset="-128"/>
                <a:cs typeface="Times New Roman" panose="02020603050405020304" pitchFamily="18" charset="0"/>
              </a:rPr>
              <a:t>Northouse,P.G</a:t>
            </a:r>
            <a:r>
              <a:rPr kumimoji="1" lang="en-US" altLang="ja-JP" sz="1800" b="0" dirty="0">
                <a:latin typeface="Times New Roman" panose="02020603050405020304" pitchFamily="18" charset="0"/>
                <a:ea typeface="UD デジタル 教科書体 N-R" panose="02020400000000000000" pitchFamily="17" charset="-128"/>
                <a:cs typeface="Times New Roman" panose="02020603050405020304" pitchFamily="18" charset="0"/>
              </a:rPr>
              <a:t>.(2021)</a:t>
            </a:r>
            <a:r>
              <a:rPr kumimoji="1" lang="ja-JP" altLang="en-US" sz="1800" b="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kumimoji="1" lang="en-US" altLang="ja-JP" sz="1800" b="0" i="1" dirty="0">
                <a:latin typeface="Times New Roman" panose="02020603050405020304" pitchFamily="18" charset="0"/>
                <a:ea typeface="UD デジタル 教科書体 N-R" panose="02020400000000000000" pitchFamily="17" charset="-128"/>
                <a:cs typeface="Times New Roman" panose="02020603050405020304" pitchFamily="18" charset="0"/>
              </a:rPr>
              <a:t>Leadership</a:t>
            </a:r>
            <a:r>
              <a:rPr kumimoji="1" lang="en-US" altLang="ja-JP" sz="1800" b="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en-US" sz="1800" b="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800" b="0" i="1" dirty="0">
                <a:latin typeface="Times New Roman" panose="02020603050405020304" pitchFamily="18" charset="0"/>
                <a:ea typeface="UD デジタル 教科書体 N-R" panose="02020400000000000000" pitchFamily="17" charset="-128"/>
                <a:cs typeface="Times New Roman" panose="02020603050405020304" pitchFamily="18" charset="0"/>
              </a:rPr>
              <a:t>Theory and Practice</a:t>
            </a:r>
            <a:r>
              <a:rPr lang="en-US" altLang="ja-JP" sz="1800" b="0" dirty="0">
                <a:latin typeface="Times New Roman" panose="02020603050405020304" pitchFamily="18" charset="0"/>
                <a:ea typeface="UD デジタル 教科書体 N-R" panose="02020400000000000000" pitchFamily="17" charset="-128"/>
                <a:cs typeface="Times New Roman" panose="02020603050405020304" pitchFamily="18" charset="0"/>
              </a:rPr>
              <a:t>,9</a:t>
            </a:r>
            <a:r>
              <a:rPr lang="en-US" altLang="ja-JP" sz="1800" b="0" baseline="30000" dirty="0">
                <a:latin typeface="Times New Roman" panose="02020603050405020304" pitchFamily="18" charset="0"/>
                <a:ea typeface="UD デジタル 教科書体 N-R" panose="02020400000000000000" pitchFamily="17" charset="-128"/>
                <a:cs typeface="Times New Roman" panose="02020603050405020304" pitchFamily="18" charset="0"/>
              </a:rPr>
              <a:t>th</a:t>
            </a:r>
            <a:r>
              <a:rPr lang="en-US" altLang="ja-JP" sz="1800" b="0" dirty="0">
                <a:latin typeface="Times New Roman" panose="02020603050405020304" pitchFamily="18" charset="0"/>
                <a:ea typeface="UD デジタル 教科書体 N-R" panose="02020400000000000000" pitchFamily="17" charset="-128"/>
                <a:cs typeface="Times New Roman" panose="02020603050405020304" pitchFamily="18" charset="0"/>
              </a:rPr>
              <a:t> edition, Sage Publications, p.133(</a:t>
            </a:r>
            <a:r>
              <a:rPr lang="ja-JP" altLang="en-US" sz="1800" b="0" dirty="0">
                <a:latin typeface="Times New Roman" panose="02020603050405020304" pitchFamily="18" charset="0"/>
                <a:ea typeface="UD デジタル 教科書体 N-R" panose="02020400000000000000" pitchFamily="17" charset="-128"/>
                <a:cs typeface="Times New Roman" panose="02020603050405020304" pitchFamily="18" charset="0"/>
              </a:rPr>
              <a:t>一部改訂</a:t>
            </a:r>
            <a:r>
              <a:rPr lang="en-US" altLang="ja-JP" sz="1800" b="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 b="0" dirty="0"/>
          </a:p>
        </p:txBody>
      </p:sp>
      <p:graphicFrame>
        <p:nvGraphicFramePr>
          <p:cNvPr id="2" name="図表 1">
            <a:extLst>
              <a:ext uri="{FF2B5EF4-FFF2-40B4-BE49-F238E27FC236}">
                <a16:creationId xmlns:a16="http://schemas.microsoft.com/office/drawing/2014/main" id="{2171C12F-A75A-4BAC-8612-A09BABB3E533}"/>
              </a:ext>
            </a:extLst>
          </p:cNvPr>
          <p:cNvGraphicFramePr/>
          <p:nvPr/>
        </p:nvGraphicFramePr>
        <p:xfrm>
          <a:off x="2846438" y="1452716"/>
          <a:ext cx="6297561" cy="25293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楕円 2">
            <a:extLst>
              <a:ext uri="{FF2B5EF4-FFF2-40B4-BE49-F238E27FC236}">
                <a16:creationId xmlns:a16="http://schemas.microsoft.com/office/drawing/2014/main" id="{B5D66DA8-A5E6-492E-8AB5-EC9408287427}"/>
              </a:ext>
            </a:extLst>
          </p:cNvPr>
          <p:cNvSpPr/>
          <p:nvPr/>
        </p:nvSpPr>
        <p:spPr>
          <a:xfrm>
            <a:off x="294966" y="2046338"/>
            <a:ext cx="2197509" cy="13421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bg1"/>
                </a:solidFill>
                <a:latin typeface="UD デジタル 教科書体 NK-B" panose="02020700000000000000" pitchFamily="18" charset="-128"/>
                <a:ea typeface="UD デジタル 教科書体 NK-B" panose="02020700000000000000" pitchFamily="18" charset="-128"/>
              </a:rPr>
              <a:t>フォロワー</a:t>
            </a:r>
          </a:p>
        </p:txBody>
      </p:sp>
      <p:sp>
        <p:nvSpPr>
          <p:cNvPr id="6" name="楕円 5">
            <a:extLst>
              <a:ext uri="{FF2B5EF4-FFF2-40B4-BE49-F238E27FC236}">
                <a16:creationId xmlns:a16="http://schemas.microsoft.com/office/drawing/2014/main" id="{6DA5EDC2-796C-4324-93D8-695525B1E73E}"/>
              </a:ext>
            </a:extLst>
          </p:cNvPr>
          <p:cNvSpPr/>
          <p:nvPr/>
        </p:nvSpPr>
        <p:spPr>
          <a:xfrm>
            <a:off x="9497962" y="1991030"/>
            <a:ext cx="2197508" cy="134210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solidFill>
                  <a:schemeClr val="bg1"/>
                </a:solidFill>
                <a:latin typeface="UD デジタル 教科書体 NK-B" panose="02020700000000000000" pitchFamily="18" charset="-128"/>
                <a:ea typeface="UD デジタル 教科書体 NK-B" panose="02020700000000000000" pitchFamily="18" charset="-128"/>
              </a:rPr>
              <a:t>目標達成</a:t>
            </a:r>
          </a:p>
        </p:txBody>
      </p:sp>
      <p:sp>
        <p:nvSpPr>
          <p:cNvPr id="4" name="矢印: 上 3">
            <a:extLst>
              <a:ext uri="{FF2B5EF4-FFF2-40B4-BE49-F238E27FC236}">
                <a16:creationId xmlns:a16="http://schemas.microsoft.com/office/drawing/2014/main" id="{13B3E582-FA22-4517-A6EC-81A22E56E966}"/>
              </a:ext>
            </a:extLst>
          </p:cNvPr>
          <p:cNvSpPr/>
          <p:nvPr/>
        </p:nvSpPr>
        <p:spPr>
          <a:xfrm>
            <a:off x="5324167" y="3392129"/>
            <a:ext cx="1224116" cy="120936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 name="正方形/長方形 4">
            <a:extLst>
              <a:ext uri="{FF2B5EF4-FFF2-40B4-BE49-F238E27FC236}">
                <a16:creationId xmlns:a16="http://schemas.microsoft.com/office/drawing/2014/main" id="{CD8687BE-D04E-462E-B714-DE1F599FD6F0}"/>
              </a:ext>
            </a:extLst>
          </p:cNvPr>
          <p:cNvSpPr/>
          <p:nvPr/>
        </p:nvSpPr>
        <p:spPr>
          <a:xfrm>
            <a:off x="2787445" y="4601497"/>
            <a:ext cx="6297561" cy="1939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bg1"/>
                </a:solidFill>
                <a:latin typeface="UD デジタル 教科書体 NK-B" panose="02020700000000000000" pitchFamily="18" charset="-128"/>
                <a:ea typeface="UD デジタル 教科書体 NK-B" panose="02020700000000000000" pitchFamily="18" charset="-128"/>
              </a:rPr>
              <a:t>経路</a:t>
            </a:r>
            <a:r>
              <a:rPr kumimoji="1" lang="en-US" altLang="ja-JP" sz="2000" dirty="0">
                <a:solidFill>
                  <a:schemeClr val="bg1"/>
                </a:solidFill>
                <a:latin typeface="UD デジタル 教科書体 NK-B" panose="02020700000000000000" pitchFamily="18" charset="-128"/>
                <a:ea typeface="UD デジタル 教科書体 NK-B" panose="02020700000000000000" pitchFamily="18" charset="-128"/>
              </a:rPr>
              <a:t>-</a:t>
            </a:r>
            <a:r>
              <a:rPr kumimoji="1" lang="ja-JP" altLang="en-US" sz="2000" dirty="0">
                <a:solidFill>
                  <a:schemeClr val="bg1"/>
                </a:solidFill>
                <a:latin typeface="UD デジタル 教科書体 NK-B" panose="02020700000000000000" pitchFamily="18" charset="-128"/>
                <a:ea typeface="UD デジタル 教科書体 NK-B" panose="02020700000000000000" pitchFamily="18" charset="-128"/>
              </a:rPr>
              <a:t>目標理論におけるリーダーシップ行動</a:t>
            </a:r>
            <a:endParaRPr kumimoji="1" lang="en-US" altLang="ja-JP" sz="2000" dirty="0">
              <a:solidFill>
                <a:schemeClr val="bg1"/>
              </a:solidFill>
              <a:latin typeface="UD デジタル 教科書体 NK-B" panose="02020700000000000000" pitchFamily="18" charset="-128"/>
              <a:ea typeface="UD デジタル 教科書体 NK-B" panose="02020700000000000000" pitchFamily="18" charset="-128"/>
            </a:endParaRPr>
          </a:p>
          <a:p>
            <a:pPr marL="342900" indent="-342900">
              <a:buFont typeface="Arial" panose="020B0604020202020204" pitchFamily="34" charset="0"/>
              <a:buChar char="•"/>
            </a:pPr>
            <a:r>
              <a:rPr kumimoji="1" lang="ja-JP" altLang="en-US" sz="2000" dirty="0">
                <a:solidFill>
                  <a:schemeClr val="bg1"/>
                </a:solidFill>
                <a:latin typeface="UD デジタル 教科書体 NK-B" panose="02020700000000000000" pitchFamily="18" charset="-128"/>
                <a:ea typeface="UD デジタル 教科書体 NK-B" panose="02020700000000000000" pitchFamily="18" charset="-128"/>
              </a:rPr>
              <a:t>目標の定義</a:t>
            </a:r>
            <a:endParaRPr kumimoji="1" lang="en-US" altLang="ja-JP" sz="2000" dirty="0">
              <a:solidFill>
                <a:schemeClr val="bg1"/>
              </a:solidFill>
              <a:latin typeface="UD デジタル 教科書体 NK-B" panose="02020700000000000000" pitchFamily="18" charset="-128"/>
              <a:ea typeface="UD デジタル 教科書体 NK-B" panose="02020700000000000000" pitchFamily="18" charset="-128"/>
            </a:endParaRPr>
          </a:p>
          <a:p>
            <a:pPr marL="342900" indent="-342900">
              <a:buFont typeface="Arial" panose="020B0604020202020204" pitchFamily="34" charset="0"/>
              <a:buChar char="•"/>
            </a:pPr>
            <a:r>
              <a:rPr kumimoji="1" lang="ja-JP" altLang="en-US" sz="2000" dirty="0">
                <a:solidFill>
                  <a:schemeClr val="bg1"/>
                </a:solidFill>
                <a:latin typeface="UD デジタル 教科書体 NK-B" panose="02020700000000000000" pitchFamily="18" charset="-128"/>
                <a:ea typeface="UD デジタル 教科書体 NK-B" panose="02020700000000000000" pitchFamily="18" charset="-128"/>
              </a:rPr>
              <a:t>経路の明確化</a:t>
            </a:r>
            <a:endParaRPr kumimoji="1" lang="en-US" altLang="ja-JP" sz="2000" dirty="0">
              <a:solidFill>
                <a:schemeClr val="bg1"/>
              </a:solidFill>
              <a:latin typeface="UD デジタル 教科書体 NK-B" panose="02020700000000000000" pitchFamily="18" charset="-128"/>
              <a:ea typeface="UD デジタル 教科書体 NK-B" panose="02020700000000000000" pitchFamily="18" charset="-128"/>
            </a:endParaRPr>
          </a:p>
          <a:p>
            <a:pPr marL="342900" indent="-342900">
              <a:buFont typeface="Arial" panose="020B0604020202020204" pitchFamily="34" charset="0"/>
              <a:buChar char="•"/>
            </a:pPr>
            <a:r>
              <a:rPr kumimoji="1" lang="ja-JP" altLang="en-US" sz="2000" dirty="0">
                <a:solidFill>
                  <a:schemeClr val="bg1"/>
                </a:solidFill>
                <a:latin typeface="UD デジタル 教科書体 NK-B" panose="02020700000000000000" pitchFamily="18" charset="-128"/>
                <a:ea typeface="UD デジタル 教科書体 NK-B" panose="02020700000000000000" pitchFamily="18" charset="-128"/>
              </a:rPr>
              <a:t>障害物の除去</a:t>
            </a:r>
            <a:endParaRPr kumimoji="1" lang="en-US" altLang="ja-JP" sz="2000" dirty="0">
              <a:solidFill>
                <a:schemeClr val="bg1"/>
              </a:solidFill>
              <a:latin typeface="UD デジタル 教科書体 NK-B" panose="02020700000000000000" pitchFamily="18" charset="-128"/>
              <a:ea typeface="UD デジタル 教科書体 NK-B" panose="02020700000000000000" pitchFamily="18" charset="-128"/>
            </a:endParaRPr>
          </a:p>
          <a:p>
            <a:pPr marL="342900" indent="-342900">
              <a:buFont typeface="Arial" panose="020B0604020202020204" pitchFamily="34" charset="0"/>
              <a:buChar char="•"/>
            </a:pPr>
            <a:r>
              <a:rPr kumimoji="1" lang="ja-JP" altLang="en-US" sz="2000" dirty="0">
                <a:solidFill>
                  <a:schemeClr val="bg1"/>
                </a:solidFill>
                <a:latin typeface="UD デジタル 教科書体 NK-B" panose="02020700000000000000" pitchFamily="18" charset="-128"/>
                <a:ea typeface="UD デジタル 教科書体 NK-B" panose="02020700000000000000" pitchFamily="18" charset="-128"/>
              </a:rPr>
              <a:t>支援行動</a:t>
            </a:r>
            <a:endParaRPr kumimoji="1" lang="en-US" altLang="ja-JP" sz="2000" dirty="0">
              <a:solidFill>
                <a:schemeClr val="bg1"/>
              </a:solidFill>
              <a:latin typeface="UD デジタル 教科書体 NK-B" panose="02020700000000000000" pitchFamily="18" charset="-128"/>
              <a:ea typeface="UD デジタル 教科書体 NK-B" panose="02020700000000000000" pitchFamily="18" charset="-128"/>
            </a:endParaRPr>
          </a:p>
          <a:p>
            <a:pPr marL="342900" indent="-342900">
              <a:buFont typeface="Arial" panose="020B0604020202020204" pitchFamily="34" charset="0"/>
              <a:buChar char="•"/>
            </a:pPr>
            <a:endParaRPr kumimoji="1" lang="ja-JP" altLang="en-US" sz="2000" dirty="0">
              <a:solidFill>
                <a:schemeClr val="tx1"/>
              </a:solidFill>
              <a:latin typeface="UD デジタル 教科書体 NK-B" panose="02020700000000000000" pitchFamily="18" charset="-128"/>
              <a:ea typeface="UD デジタル 教科書体 NK-B" panose="02020700000000000000" pitchFamily="18" charset="-128"/>
            </a:endParaRPr>
          </a:p>
        </p:txBody>
      </p:sp>
    </p:spTree>
    <p:extLst>
      <p:ext uri="{BB962C8B-B14F-4D97-AF65-F5344CB8AC3E}">
        <p14:creationId xmlns:p14="http://schemas.microsoft.com/office/powerpoint/2010/main" val="3426970926"/>
      </p:ext>
    </p:extLst>
  </p:cSld>
  <p:clrMapOvr>
    <a:masterClrMapping/>
  </p:clrMapOvr>
  <mc:AlternateContent xmlns:mc="http://schemas.openxmlformats.org/markup-compatibility/2006" xmlns:p14="http://schemas.microsoft.com/office/powerpoint/2010/main">
    <mc:Choice Requires="p14">
      <p:transition spd="med" p14:dur="700" advTm="58463">
        <p:fade/>
      </p:transition>
    </mc:Choice>
    <mc:Fallback xmlns="">
      <p:transition spd="med" advTm="58463">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0768DF-C53D-BA09-4ACD-5A6426659873}"/>
              </a:ext>
            </a:extLst>
          </p:cNvPr>
          <p:cNvSpPr>
            <a:spLocks noGrp="1"/>
          </p:cNvSpPr>
          <p:nvPr>
            <p:ph type="title"/>
          </p:nvPr>
        </p:nvSpPr>
        <p:spPr>
          <a:xfrm>
            <a:off x="97971" y="685800"/>
            <a:ext cx="11963399" cy="1066800"/>
          </a:xfrm>
        </p:spPr>
        <p:txBody>
          <a:bodyPr>
            <a:normAutofit/>
          </a:bodyPr>
          <a:lstStyle/>
          <a:p>
            <a:r>
              <a:rPr kumimoji="1"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SL</a:t>
            </a:r>
            <a:r>
              <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理論 </a:t>
            </a:r>
            <a:r>
              <a:rPr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a:t>
            </a:r>
            <a:r>
              <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シ チュエーシ ョナル・ リーダーシップ）</a:t>
            </a:r>
          </a:p>
        </p:txBody>
      </p:sp>
      <p:sp>
        <p:nvSpPr>
          <p:cNvPr id="3" name="コンテンツ プレースホルダー 2">
            <a:extLst>
              <a:ext uri="{FF2B5EF4-FFF2-40B4-BE49-F238E27FC236}">
                <a16:creationId xmlns:a16="http://schemas.microsoft.com/office/drawing/2014/main" id="{F594FB76-2A43-F25F-C506-AD52A84DAF7C}"/>
              </a:ext>
            </a:extLst>
          </p:cNvPr>
          <p:cNvSpPr>
            <a:spLocks noGrp="1"/>
          </p:cNvSpPr>
          <p:nvPr>
            <p:ph idx="1"/>
          </p:nvPr>
        </p:nvSpPr>
        <p:spPr>
          <a:xfrm>
            <a:off x="97972" y="1959429"/>
            <a:ext cx="11963398" cy="4789714"/>
          </a:xfrm>
        </p:spPr>
        <p:txBody>
          <a:bodyPr>
            <a:normAutofit fontScale="92500" lnSpcReduction="10000"/>
          </a:bodyPr>
          <a:lstStyle/>
          <a:p>
            <a:pPr marL="109695" indent="0">
              <a:buNone/>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ハーシィ</a:t>
            </a:r>
            <a:r>
              <a:rPr lang="en-US" altLang="ja-JP" sz="2800" dirty="0">
                <a:latin typeface="Times New Roman" panose="02020603050405020304" pitchFamily="18" charset="0"/>
                <a:ea typeface="UD デジタル 教科書体 N-R" panose="02020400000000000000" pitchFamily="17" charset="-128"/>
              </a:rPr>
              <a:t> &amp; </a:t>
            </a:r>
            <a:r>
              <a:rPr lang="ja-JP" altLang="en-US" sz="2800" dirty="0">
                <a:latin typeface="Times New Roman" panose="02020603050405020304" pitchFamily="18" charset="0"/>
                <a:ea typeface="UD デジタル 教科書体 N-R" panose="02020400000000000000" pitchFamily="17" charset="-128"/>
              </a:rPr>
              <a:t>ブランチャード（</a:t>
            </a:r>
            <a:r>
              <a:rPr lang="en-US" altLang="ja-JP" sz="2800" dirty="0">
                <a:latin typeface="Times New Roman" panose="02020603050405020304" pitchFamily="18" charset="0"/>
                <a:ea typeface="UD デジタル 教科書体 N-R" panose="02020400000000000000" pitchFamily="17" charset="-128"/>
              </a:rPr>
              <a:t>1977</a:t>
            </a:r>
            <a:r>
              <a:rPr lang="ja-JP" altLang="en-US" sz="2800" dirty="0">
                <a:latin typeface="Times New Roman" panose="02020603050405020304" pitchFamily="18" charset="0"/>
                <a:ea typeface="UD デジタル 教科書体 N-R" panose="02020400000000000000" pitchFamily="17" charset="-128"/>
              </a:rPr>
              <a:t>）</a:t>
            </a:r>
            <a:endParaRPr lang="en-US" altLang="ja-JP" sz="28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r>
              <a:rPr lang="ja-JP" altLang="ja-JP" sz="28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フォロワーの課題遂行に対するマチュリティのライフサイクルに応じて、リーダーシップ・スタイルを変えていくべき</a:t>
            </a:r>
            <a:r>
              <a:rPr lang="ja-JP" altLang="en-US" sz="28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a:t>
            </a:r>
            <a:endParaRPr lang="en-US" altLang="ja-JP" sz="28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マチュリティとは、「達成可能な、しかし、できるだけ高い目標を設定しようとする本人の基本的な姿勢（成長意欲）、責任負担の意思と能力、ならびに、対象となる相手または集団が持つ教育なり経験なりの程度」と定義される</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ポイントとなるのは、その人全体あるいは集団全体の成熟度ではなく、特定のタスクや達成目標に関する成熟度を意味する</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リーダーは、特定の課題についての個人あるいは集団全体におけるマチュリティのレベルを把握したうえで、そのレベルに応じたリーダーシップ行動を取るべき</a:t>
            </a:r>
            <a:endParaRPr lang="en-US" altLang="ja-JP" sz="40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endParaRPr kumimoji="1" lang="ja-JP" altLang="en-US" sz="28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273182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4E22764-659F-B744-8BBE-C0AFB8718523}"/>
              </a:ext>
            </a:extLst>
          </p:cNvPr>
          <p:cNvSpPr/>
          <p:nvPr/>
        </p:nvSpPr>
        <p:spPr>
          <a:xfrm>
            <a:off x="2111829" y="1447799"/>
            <a:ext cx="7750628" cy="4484915"/>
          </a:xfrm>
          <a:prstGeom prst="rect">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F945BD7A-D463-7389-DB5B-00031946CF2A}"/>
              </a:ext>
            </a:extLst>
          </p:cNvPr>
          <p:cNvSpPr/>
          <p:nvPr/>
        </p:nvSpPr>
        <p:spPr>
          <a:xfrm>
            <a:off x="250371" y="3385456"/>
            <a:ext cx="1567542" cy="609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t>協労的行動</a:t>
            </a:r>
          </a:p>
        </p:txBody>
      </p:sp>
      <p:sp>
        <p:nvSpPr>
          <p:cNvPr id="8" name="正方形/長方形 7">
            <a:extLst>
              <a:ext uri="{FF2B5EF4-FFF2-40B4-BE49-F238E27FC236}">
                <a16:creationId xmlns:a16="http://schemas.microsoft.com/office/drawing/2014/main" id="{5456F6B6-24D5-6906-6005-F5918F76F90F}"/>
              </a:ext>
            </a:extLst>
          </p:cNvPr>
          <p:cNvSpPr/>
          <p:nvPr/>
        </p:nvSpPr>
        <p:spPr>
          <a:xfrm>
            <a:off x="5203372" y="6117770"/>
            <a:ext cx="1567542" cy="6096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dirty="0"/>
              <a:t>指示</a:t>
            </a:r>
            <a:r>
              <a:rPr kumimoji="1" lang="ja-JP" altLang="en-US" dirty="0"/>
              <a:t>的行動</a:t>
            </a:r>
          </a:p>
        </p:txBody>
      </p:sp>
      <p:sp>
        <p:nvSpPr>
          <p:cNvPr id="9" name="正方形/長方形 8">
            <a:extLst>
              <a:ext uri="{FF2B5EF4-FFF2-40B4-BE49-F238E27FC236}">
                <a16:creationId xmlns:a16="http://schemas.microsoft.com/office/drawing/2014/main" id="{4E38EB5E-9ED7-5BD0-B51C-CD79FEF5B20E}"/>
              </a:ext>
            </a:extLst>
          </p:cNvPr>
          <p:cNvSpPr/>
          <p:nvPr/>
        </p:nvSpPr>
        <p:spPr>
          <a:xfrm>
            <a:off x="3510643" y="685800"/>
            <a:ext cx="4952999" cy="669471"/>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t>部下のマチュリティ</a:t>
            </a:r>
            <a:r>
              <a:rPr kumimoji="1" lang="en-US" altLang="ja-JP" dirty="0"/>
              <a:t>―</a:t>
            </a:r>
          </a:p>
          <a:p>
            <a:pPr algn="ctr"/>
            <a:r>
              <a:rPr lang="ja-JP" altLang="en-US" dirty="0"/>
              <a:t>高←低</a:t>
            </a:r>
            <a:endParaRPr kumimoji="1" lang="ja-JP" altLang="en-US" dirty="0"/>
          </a:p>
        </p:txBody>
      </p:sp>
      <p:sp>
        <p:nvSpPr>
          <p:cNvPr id="10" name="正方形/長方形 9">
            <a:extLst>
              <a:ext uri="{FF2B5EF4-FFF2-40B4-BE49-F238E27FC236}">
                <a16:creationId xmlns:a16="http://schemas.microsoft.com/office/drawing/2014/main" id="{6476C40C-7571-1FE6-3BA4-D1550D71B248}"/>
              </a:ext>
            </a:extLst>
          </p:cNvPr>
          <p:cNvSpPr/>
          <p:nvPr/>
        </p:nvSpPr>
        <p:spPr>
          <a:xfrm>
            <a:off x="783770" y="1355271"/>
            <a:ext cx="500743" cy="46808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t>高</a:t>
            </a:r>
          </a:p>
        </p:txBody>
      </p:sp>
      <p:sp>
        <p:nvSpPr>
          <p:cNvPr id="11" name="正方形/長方形 10">
            <a:extLst>
              <a:ext uri="{FF2B5EF4-FFF2-40B4-BE49-F238E27FC236}">
                <a16:creationId xmlns:a16="http://schemas.microsoft.com/office/drawing/2014/main" id="{11EC42B4-5D10-05FF-1DB6-0AF5FB193E8C}"/>
              </a:ext>
            </a:extLst>
          </p:cNvPr>
          <p:cNvSpPr/>
          <p:nvPr/>
        </p:nvSpPr>
        <p:spPr>
          <a:xfrm>
            <a:off x="9361714" y="6117770"/>
            <a:ext cx="500743" cy="46808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t>高</a:t>
            </a:r>
          </a:p>
        </p:txBody>
      </p:sp>
      <p:sp>
        <p:nvSpPr>
          <p:cNvPr id="12" name="正方形/長方形 11">
            <a:extLst>
              <a:ext uri="{FF2B5EF4-FFF2-40B4-BE49-F238E27FC236}">
                <a16:creationId xmlns:a16="http://schemas.microsoft.com/office/drawing/2014/main" id="{42E0D6AC-A776-631A-011D-79A0B7A8BAB8}"/>
              </a:ext>
            </a:extLst>
          </p:cNvPr>
          <p:cNvSpPr/>
          <p:nvPr/>
        </p:nvSpPr>
        <p:spPr>
          <a:xfrm>
            <a:off x="783769" y="5464628"/>
            <a:ext cx="500743" cy="46808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t>低</a:t>
            </a:r>
          </a:p>
        </p:txBody>
      </p:sp>
      <p:sp>
        <p:nvSpPr>
          <p:cNvPr id="13" name="正方形/長方形 12">
            <a:extLst>
              <a:ext uri="{FF2B5EF4-FFF2-40B4-BE49-F238E27FC236}">
                <a16:creationId xmlns:a16="http://schemas.microsoft.com/office/drawing/2014/main" id="{3A7C10E5-AEE4-EFD9-70A4-210073ADACF3}"/>
              </a:ext>
            </a:extLst>
          </p:cNvPr>
          <p:cNvSpPr/>
          <p:nvPr/>
        </p:nvSpPr>
        <p:spPr>
          <a:xfrm>
            <a:off x="2111829" y="6112326"/>
            <a:ext cx="500743" cy="46808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t>低</a:t>
            </a:r>
          </a:p>
        </p:txBody>
      </p:sp>
      <p:sp>
        <p:nvSpPr>
          <p:cNvPr id="14" name="正方形/長方形 13">
            <a:extLst>
              <a:ext uri="{FF2B5EF4-FFF2-40B4-BE49-F238E27FC236}">
                <a16:creationId xmlns:a16="http://schemas.microsoft.com/office/drawing/2014/main" id="{2283C640-E392-A01F-A069-6C970A0E3490}"/>
              </a:ext>
            </a:extLst>
          </p:cNvPr>
          <p:cNvSpPr/>
          <p:nvPr/>
        </p:nvSpPr>
        <p:spPr>
          <a:xfrm>
            <a:off x="2819400" y="2253343"/>
            <a:ext cx="2231571" cy="12518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2400" dirty="0"/>
              <a:t>参加的</a:t>
            </a:r>
          </a:p>
        </p:txBody>
      </p:sp>
      <p:sp>
        <p:nvSpPr>
          <p:cNvPr id="15" name="正方形/長方形 14">
            <a:extLst>
              <a:ext uri="{FF2B5EF4-FFF2-40B4-BE49-F238E27FC236}">
                <a16:creationId xmlns:a16="http://schemas.microsoft.com/office/drawing/2014/main" id="{8F51069D-E17F-C9BA-9859-878715D01B59}"/>
              </a:ext>
            </a:extLst>
          </p:cNvPr>
          <p:cNvSpPr/>
          <p:nvPr/>
        </p:nvSpPr>
        <p:spPr>
          <a:xfrm>
            <a:off x="6988631" y="2253343"/>
            <a:ext cx="2231571" cy="12518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2400" dirty="0"/>
              <a:t>説得的</a:t>
            </a:r>
          </a:p>
        </p:txBody>
      </p:sp>
      <p:sp>
        <p:nvSpPr>
          <p:cNvPr id="16" name="正方形/長方形 15">
            <a:extLst>
              <a:ext uri="{FF2B5EF4-FFF2-40B4-BE49-F238E27FC236}">
                <a16:creationId xmlns:a16="http://schemas.microsoft.com/office/drawing/2014/main" id="{20C364FE-816B-ABE3-A004-CC0BE3E8AC64}"/>
              </a:ext>
            </a:extLst>
          </p:cNvPr>
          <p:cNvSpPr/>
          <p:nvPr/>
        </p:nvSpPr>
        <p:spPr>
          <a:xfrm>
            <a:off x="2819400" y="4093028"/>
            <a:ext cx="2231571" cy="12518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2400" dirty="0"/>
              <a:t>委任的</a:t>
            </a:r>
          </a:p>
        </p:txBody>
      </p:sp>
      <p:sp>
        <p:nvSpPr>
          <p:cNvPr id="17" name="正方形/長方形 16">
            <a:extLst>
              <a:ext uri="{FF2B5EF4-FFF2-40B4-BE49-F238E27FC236}">
                <a16:creationId xmlns:a16="http://schemas.microsoft.com/office/drawing/2014/main" id="{443054F7-43BA-6CF7-A58A-D226A47A9C1F}"/>
              </a:ext>
            </a:extLst>
          </p:cNvPr>
          <p:cNvSpPr/>
          <p:nvPr/>
        </p:nvSpPr>
        <p:spPr>
          <a:xfrm>
            <a:off x="6988630" y="4093028"/>
            <a:ext cx="2231571" cy="12518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sz="2400" dirty="0"/>
              <a:t>教示的</a:t>
            </a:r>
          </a:p>
        </p:txBody>
      </p:sp>
      <p:cxnSp>
        <p:nvCxnSpPr>
          <p:cNvPr id="19" name="直線コネクタ 18">
            <a:extLst>
              <a:ext uri="{FF2B5EF4-FFF2-40B4-BE49-F238E27FC236}">
                <a16:creationId xmlns:a16="http://schemas.microsoft.com/office/drawing/2014/main" id="{361AFBB8-BCA9-A439-858B-00A82920246B}"/>
              </a:ext>
            </a:extLst>
          </p:cNvPr>
          <p:cNvCxnSpPr>
            <a:stCxn id="6" idx="0"/>
            <a:endCxn id="6" idx="2"/>
          </p:cNvCxnSpPr>
          <p:nvPr/>
        </p:nvCxnSpPr>
        <p:spPr>
          <a:xfrm>
            <a:off x="5987143" y="1447799"/>
            <a:ext cx="0" cy="448491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0539140-A6AA-3EEE-E7BA-A517F2C1121A}"/>
              </a:ext>
            </a:extLst>
          </p:cNvPr>
          <p:cNvCxnSpPr>
            <a:cxnSpLocks/>
          </p:cNvCxnSpPr>
          <p:nvPr/>
        </p:nvCxnSpPr>
        <p:spPr>
          <a:xfrm>
            <a:off x="2111829" y="3679372"/>
            <a:ext cx="7750628"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22" name="矢印: 上 21">
            <a:extLst>
              <a:ext uri="{FF2B5EF4-FFF2-40B4-BE49-F238E27FC236}">
                <a16:creationId xmlns:a16="http://schemas.microsoft.com/office/drawing/2014/main" id="{5C1DA3A5-7B1A-E908-3140-9124F8484E07}"/>
              </a:ext>
            </a:extLst>
          </p:cNvPr>
          <p:cNvSpPr/>
          <p:nvPr/>
        </p:nvSpPr>
        <p:spPr>
          <a:xfrm>
            <a:off x="7717971" y="3505198"/>
            <a:ext cx="745669" cy="58782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左 22">
            <a:extLst>
              <a:ext uri="{FF2B5EF4-FFF2-40B4-BE49-F238E27FC236}">
                <a16:creationId xmlns:a16="http://schemas.microsoft.com/office/drawing/2014/main" id="{AE6A67E1-840F-7E2C-85E4-94EF43824D2F}"/>
              </a:ext>
            </a:extLst>
          </p:cNvPr>
          <p:cNvSpPr/>
          <p:nvPr/>
        </p:nvSpPr>
        <p:spPr>
          <a:xfrm>
            <a:off x="5050971" y="2579916"/>
            <a:ext cx="1937659" cy="685798"/>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矢印: 下 23">
            <a:extLst>
              <a:ext uri="{FF2B5EF4-FFF2-40B4-BE49-F238E27FC236}">
                <a16:creationId xmlns:a16="http://schemas.microsoft.com/office/drawing/2014/main" id="{B62BF55D-1AC9-D77F-F299-E17768B77F40}"/>
              </a:ext>
            </a:extLst>
          </p:cNvPr>
          <p:cNvSpPr/>
          <p:nvPr/>
        </p:nvSpPr>
        <p:spPr>
          <a:xfrm>
            <a:off x="3570513" y="3505198"/>
            <a:ext cx="729344" cy="58781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8348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7EED4F2-8C85-6112-841C-F910C9799C3B}"/>
              </a:ext>
            </a:extLst>
          </p:cNvPr>
          <p:cNvSpPr>
            <a:spLocks noGrp="1"/>
          </p:cNvSpPr>
          <p:nvPr>
            <p:ph type="title"/>
          </p:nvPr>
        </p:nvSpPr>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リーダーシップ・スタイルとマチュリティ</a:t>
            </a:r>
          </a:p>
        </p:txBody>
      </p:sp>
      <p:sp>
        <p:nvSpPr>
          <p:cNvPr id="3" name="コンテンツ プレースホルダー 2">
            <a:extLst>
              <a:ext uri="{FF2B5EF4-FFF2-40B4-BE49-F238E27FC236}">
                <a16:creationId xmlns:a16="http://schemas.microsoft.com/office/drawing/2014/main" id="{2FF0873D-10E6-2C82-C14B-D79EAB52E74D}"/>
              </a:ext>
            </a:extLst>
          </p:cNvPr>
          <p:cNvSpPr>
            <a:spLocks noGrp="1"/>
          </p:cNvSpPr>
          <p:nvPr>
            <p:ph idx="1"/>
          </p:nvPr>
        </p:nvSpPr>
        <p:spPr/>
        <p:txBody>
          <a:bodyPr>
            <a:normAutofit/>
          </a:bodyPr>
          <a:lstStyle/>
          <a:p>
            <a:r>
              <a:rPr lang="ja-JP" altLang="ja-JP" sz="28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仕事指向的監督（指示的）行動と協労指向的監督（協労的）行動</a:t>
            </a:r>
            <a:r>
              <a:rPr lang="ja-JP" altLang="en-US" sz="28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からなるリーダーシップ・スタイル</a:t>
            </a:r>
            <a:endParaRPr lang="en-US" altLang="ja-JP" sz="28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p>
            <a:r>
              <a:rPr lang="ja-JP"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仕事指向的監督（指示的）行動とは課題関連の行動特性、協労指向的（協労的）監督行動は人間関係関連の行動特性を意味</a:t>
            </a:r>
            <a:r>
              <a:rPr lang="ja-JP" altLang="en-US"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rPr>
              <a:t>する</a:t>
            </a:r>
            <a:endParaRPr lang="en-US" altLang="ja-JP" sz="2800" dirty="0">
              <a:effectLst/>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kumimoji="1"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リーダーシップ・スタイルとマチュリティから教示的・説得的・参加的・委任的リーダーシップ・スタイルが導き出される</a:t>
            </a:r>
            <a:endParaRPr kumimoji="1" lang="ja-JP" altLang="en-US" sz="4800" dirty="0">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406797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980</Words>
  <Application>Microsoft Office PowerPoint</Application>
  <PresentationFormat>ワイド画面</PresentationFormat>
  <Paragraphs>83</Paragraphs>
  <Slides>11</Slides>
  <Notes>2</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11</vt:i4>
      </vt:variant>
    </vt:vector>
  </HeadingPairs>
  <TitlesOfParts>
    <vt:vector size="22" baseType="lpstr">
      <vt:lpstr>Meiryo UI</vt:lpstr>
      <vt:lpstr>UD デジタル 教科書体 N-B</vt:lpstr>
      <vt:lpstr>UD デジタル 教科書体 NK-B</vt:lpstr>
      <vt:lpstr>UD デジタル 教科書体 N-R</vt:lpstr>
      <vt:lpstr>游ゴシック</vt:lpstr>
      <vt:lpstr>Arial</vt:lpstr>
      <vt:lpstr>Calibri</vt:lpstr>
      <vt:lpstr>Georgia</vt:lpstr>
      <vt:lpstr>Times New Roman</vt:lpstr>
      <vt:lpstr>Wingdings 2</vt:lpstr>
      <vt:lpstr>トレーニング プレゼンテーション</vt:lpstr>
      <vt:lpstr>リーダーシップ徹底講座 第2版 （状況の変化に応じてリーダーシップ・スタイルを変える）</vt:lpstr>
      <vt:lpstr>状況アプローチ （リーダーシップのコンティンジェンシー理論）</vt:lpstr>
      <vt:lpstr>リーダーシップのコンティンジェンシー理論の調査結果</vt:lpstr>
      <vt:lpstr>状況アプローチ（経路-目標理論）</vt:lpstr>
      <vt:lpstr>経路-目標理論の基本的な考え方</vt:lpstr>
      <vt:lpstr>経路-目標理論の基本的な考え方 Northouse,P.G.(2021) Leadership: Theory and Practice,9th edition, Sage Publications, p.133(一部改訂).</vt:lpstr>
      <vt:lpstr>SL理論 （シ チュエーシ ョナル・ リーダーシップ）</vt:lpstr>
      <vt:lpstr>PowerPoint プレゼンテーション</vt:lpstr>
      <vt:lpstr>リーダーシップ・スタイルとマチュリティ</vt:lpstr>
      <vt:lpstr>リーダーシップ・スタイル</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yoshio-ono</dc:creator>
  <cp:lastModifiedBy>yoshio-ono</cp:lastModifiedBy>
  <cp:revision>3</cp:revision>
  <dcterms:created xsi:type="dcterms:W3CDTF">2026-08-15T10:21:15Z</dcterms:created>
  <dcterms:modified xsi:type="dcterms:W3CDTF">2026-08-16T04:50:35Z</dcterms:modified>
</cp:coreProperties>
</file>