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481" r:id="rId2"/>
    <p:sldId id="277" r:id="rId3"/>
    <p:sldId id="421" r:id="rId4"/>
    <p:sldId id="426" r:id="rId5"/>
    <p:sldId id="395" r:id="rId6"/>
    <p:sldId id="285" r:id="rId7"/>
    <p:sldId id="286" r:id="rId8"/>
    <p:sldId id="287" r:id="rId9"/>
    <p:sldId id="288" r:id="rId10"/>
    <p:sldId id="387" r:id="rId11"/>
    <p:sldId id="394" r:id="rId12"/>
    <p:sldId id="471" r:id="rId13"/>
    <p:sldId id="472" r:id="rId14"/>
    <p:sldId id="408" r:id="rId15"/>
    <p:sldId id="274" r:id="rId16"/>
    <p:sldId id="409" r:id="rId17"/>
    <p:sldId id="405" r:id="rId18"/>
    <p:sldId id="479" r:id="rId19"/>
    <p:sldId id="482" r:id="rId2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CE07B4-AB73-4832-98EF-D05408FAC7FD}" type="doc">
      <dgm:prSet loTypeId="urn:microsoft.com/office/officeart/2005/8/layout/matrix2" loCatId="matrix" qsTypeId="urn:microsoft.com/office/officeart/2005/8/quickstyle/simple1" qsCatId="simple" csTypeId="urn:microsoft.com/office/officeart/2005/8/colors/accent0_1" csCatId="mainScheme" phldr="1"/>
      <dgm:spPr/>
      <dgm:t>
        <a:bodyPr/>
        <a:lstStyle/>
        <a:p>
          <a:endParaRPr kumimoji="1" lang="ja-JP" altLang="en-US"/>
        </a:p>
      </dgm:t>
    </dgm:pt>
    <dgm:pt modelId="{9DE4457D-A403-4F21-ACF3-CCAD102BF959}">
      <dgm:prSet phldrT="[テキスト]" custT="1"/>
      <dgm:spPr/>
      <dgm:t>
        <a:bodyPr/>
        <a:lstStyle/>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自然発生的</a:t>
          </a:r>
          <a:endParaRPr kumimoji="1" lang="en-US" altLang="ja-JP" sz="1800" dirty="0">
            <a:solidFill>
              <a:schemeClr val="tx2"/>
            </a:solidFill>
            <a:latin typeface="UD デジタル 教科書体 NK-B" panose="02020700000000000000" pitchFamily="18" charset="-128"/>
            <a:ea typeface="UD デジタル 教科書体 NK-B" panose="02020700000000000000" pitchFamily="18" charset="-128"/>
          </a:endParaRPr>
        </a:p>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リーダー</a:t>
          </a:r>
          <a:endParaRPr kumimoji="1" lang="ja-JP" altLang="en-US" sz="1050" dirty="0">
            <a:solidFill>
              <a:schemeClr val="tx2"/>
            </a:solidFill>
            <a:latin typeface="UD デジタル 教科書体 NK-B" panose="02020700000000000000" pitchFamily="18" charset="-128"/>
            <a:ea typeface="UD デジタル 教科書体 NK-B" panose="02020700000000000000" pitchFamily="18" charset="-128"/>
          </a:endParaRPr>
        </a:p>
      </dgm:t>
    </dgm:pt>
    <dgm:pt modelId="{B1D5B959-45B3-4071-8CDD-5ABD9B786B71}" type="parTrans" cxnId="{4CE7BF24-2B27-4B2B-A27C-56867A11DF6C}">
      <dgm:prSet/>
      <dgm:spPr/>
      <dgm:t>
        <a:bodyPr/>
        <a:lstStyle/>
        <a:p>
          <a:endParaRPr kumimoji="1" lang="ja-JP" altLang="en-US"/>
        </a:p>
      </dgm:t>
    </dgm:pt>
    <dgm:pt modelId="{25F42E69-F83A-47EB-9E5B-1B629945FF0A}" type="sibTrans" cxnId="{4CE7BF24-2B27-4B2B-A27C-56867A11DF6C}">
      <dgm:prSet/>
      <dgm:spPr/>
      <dgm:t>
        <a:bodyPr/>
        <a:lstStyle/>
        <a:p>
          <a:endParaRPr kumimoji="1" lang="ja-JP" altLang="en-US"/>
        </a:p>
      </dgm:t>
    </dgm:pt>
    <dgm:pt modelId="{D0B7000F-D99D-4004-87A0-494FFD476514}">
      <dgm:prSet phldrT="[テキスト]" custT="1"/>
      <dgm:spPr/>
      <dgm:t>
        <a:bodyPr/>
        <a:lstStyle/>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マネジャーで</a:t>
          </a:r>
          <a:endParaRPr kumimoji="1" lang="en-US" altLang="ja-JP" sz="1800" dirty="0">
            <a:solidFill>
              <a:schemeClr val="tx2"/>
            </a:solidFill>
            <a:latin typeface="UD デジタル 教科書体 NK-B" panose="02020700000000000000" pitchFamily="18" charset="-128"/>
            <a:ea typeface="UD デジタル 教科書体 NK-B" panose="02020700000000000000" pitchFamily="18" charset="-128"/>
          </a:endParaRPr>
        </a:p>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リーダー</a:t>
          </a:r>
        </a:p>
      </dgm:t>
    </dgm:pt>
    <dgm:pt modelId="{77DFC8CD-90E5-4B28-B47C-158DC62B3E70}" type="parTrans" cxnId="{90852AF8-C9A0-4A88-A90D-7AFE1CBDEEA3}">
      <dgm:prSet/>
      <dgm:spPr/>
      <dgm:t>
        <a:bodyPr/>
        <a:lstStyle/>
        <a:p>
          <a:endParaRPr kumimoji="1" lang="ja-JP" altLang="en-US"/>
        </a:p>
      </dgm:t>
    </dgm:pt>
    <dgm:pt modelId="{D298884D-2919-484B-A989-928416220209}" type="sibTrans" cxnId="{90852AF8-C9A0-4A88-A90D-7AFE1CBDEEA3}">
      <dgm:prSet/>
      <dgm:spPr/>
      <dgm:t>
        <a:bodyPr/>
        <a:lstStyle/>
        <a:p>
          <a:endParaRPr kumimoji="1" lang="ja-JP" altLang="en-US"/>
        </a:p>
      </dgm:t>
    </dgm:pt>
    <dgm:pt modelId="{AC4CC099-8D56-4383-B7BB-C90F224AE62E}">
      <dgm:prSet phldrT="[テキスト]" custT="1"/>
      <dgm:spPr/>
      <dgm:t>
        <a:bodyPr/>
        <a:lstStyle/>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リーダーになりたいがなれない人</a:t>
          </a:r>
        </a:p>
      </dgm:t>
    </dgm:pt>
    <dgm:pt modelId="{9C579ECF-A1F3-4DC1-B251-DCA5B5108021}" type="parTrans" cxnId="{F892F008-9270-4B4F-B93D-EFFE5D94A6E1}">
      <dgm:prSet/>
      <dgm:spPr/>
      <dgm:t>
        <a:bodyPr/>
        <a:lstStyle/>
        <a:p>
          <a:endParaRPr kumimoji="1" lang="ja-JP" altLang="en-US"/>
        </a:p>
      </dgm:t>
    </dgm:pt>
    <dgm:pt modelId="{7B013D65-7F85-4585-AC64-36CE10D0B1E6}" type="sibTrans" cxnId="{F892F008-9270-4B4F-B93D-EFFE5D94A6E1}">
      <dgm:prSet/>
      <dgm:spPr/>
      <dgm:t>
        <a:bodyPr/>
        <a:lstStyle/>
        <a:p>
          <a:endParaRPr kumimoji="1" lang="ja-JP" altLang="en-US"/>
        </a:p>
      </dgm:t>
    </dgm:pt>
    <dgm:pt modelId="{5F566FBF-7434-4526-AA95-2098AC18C122}">
      <dgm:prSet phldrT="[テキスト]" custT="1"/>
      <dgm:spPr/>
      <dgm:t>
        <a:bodyPr/>
        <a:lstStyle/>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人望のない</a:t>
          </a:r>
          <a:endParaRPr kumimoji="1" lang="en-US" altLang="ja-JP" sz="1800" dirty="0">
            <a:solidFill>
              <a:schemeClr val="tx2"/>
            </a:solidFill>
            <a:latin typeface="UD デジタル 教科書体 NK-B" panose="02020700000000000000" pitchFamily="18" charset="-128"/>
            <a:ea typeface="UD デジタル 教科書体 NK-B" panose="02020700000000000000" pitchFamily="18" charset="-128"/>
          </a:endParaRPr>
        </a:p>
        <a:p>
          <a:r>
            <a:rPr kumimoji="1" lang="ja-JP" altLang="en-US" sz="1800" dirty="0">
              <a:solidFill>
                <a:schemeClr val="tx2"/>
              </a:solidFill>
              <a:latin typeface="UD デジタル 教科書体 NK-B" panose="02020700000000000000" pitchFamily="18" charset="-128"/>
              <a:ea typeface="UD デジタル 教科書体 NK-B" panose="02020700000000000000" pitchFamily="18" charset="-128"/>
            </a:rPr>
            <a:t>マネジャー</a:t>
          </a:r>
        </a:p>
      </dgm:t>
    </dgm:pt>
    <dgm:pt modelId="{6C80A4AE-4888-4C85-9FE7-B34C611C1FD8}" type="parTrans" cxnId="{986AB1B1-5EC2-4902-94B6-00B53642772B}">
      <dgm:prSet/>
      <dgm:spPr/>
      <dgm:t>
        <a:bodyPr/>
        <a:lstStyle/>
        <a:p>
          <a:endParaRPr kumimoji="1" lang="ja-JP" altLang="en-US"/>
        </a:p>
      </dgm:t>
    </dgm:pt>
    <dgm:pt modelId="{2BBFBA4B-65C6-48FD-8B2F-2E20C8F7D57C}" type="sibTrans" cxnId="{986AB1B1-5EC2-4902-94B6-00B53642772B}">
      <dgm:prSet/>
      <dgm:spPr/>
      <dgm:t>
        <a:bodyPr/>
        <a:lstStyle/>
        <a:p>
          <a:endParaRPr kumimoji="1" lang="ja-JP" altLang="en-US"/>
        </a:p>
      </dgm:t>
    </dgm:pt>
    <dgm:pt modelId="{49BC8E63-FF81-4935-8F51-F48B7C648918}" type="pres">
      <dgm:prSet presAssocID="{D6CE07B4-AB73-4832-98EF-D05408FAC7FD}" presName="matrix" presStyleCnt="0">
        <dgm:presLayoutVars>
          <dgm:chMax val="1"/>
          <dgm:dir/>
          <dgm:resizeHandles val="exact"/>
        </dgm:presLayoutVars>
      </dgm:prSet>
      <dgm:spPr/>
    </dgm:pt>
    <dgm:pt modelId="{B47601DD-EB5F-450E-8286-FA2FE81D9AC0}" type="pres">
      <dgm:prSet presAssocID="{D6CE07B4-AB73-4832-98EF-D05408FAC7FD}" presName="axisShape" presStyleLbl="bgShp" presStyleIdx="0" presStyleCnt="1" custScaleX="168531"/>
      <dgm:spPr>
        <a:ln>
          <a:solidFill>
            <a:schemeClr val="tx1"/>
          </a:solidFill>
        </a:ln>
      </dgm:spPr>
    </dgm:pt>
    <dgm:pt modelId="{93DF44D8-DBD9-40CC-820F-75411582396E}" type="pres">
      <dgm:prSet presAssocID="{D6CE07B4-AB73-4832-98EF-D05408FAC7FD}" presName="rect1" presStyleLbl="node1" presStyleIdx="0" presStyleCnt="4" custScaleX="184160" custLinFactNeighborX="-44200" custLinFactNeighborY="-1853">
        <dgm:presLayoutVars>
          <dgm:chMax val="0"/>
          <dgm:chPref val="0"/>
          <dgm:bulletEnabled val="1"/>
        </dgm:presLayoutVars>
      </dgm:prSet>
      <dgm:spPr/>
    </dgm:pt>
    <dgm:pt modelId="{096FF2B0-5E24-4666-89E6-9BBE8D722F0E}" type="pres">
      <dgm:prSet presAssocID="{D6CE07B4-AB73-4832-98EF-D05408FAC7FD}" presName="rect2" presStyleLbl="node1" presStyleIdx="1" presStyleCnt="4" custScaleX="173181" custLinFactNeighborX="51571" custLinFactNeighborY="-2574">
        <dgm:presLayoutVars>
          <dgm:chMax val="0"/>
          <dgm:chPref val="0"/>
          <dgm:bulletEnabled val="1"/>
        </dgm:presLayoutVars>
      </dgm:prSet>
      <dgm:spPr/>
    </dgm:pt>
    <dgm:pt modelId="{BC30BFF5-C702-4058-B6C9-1817F34C2492}" type="pres">
      <dgm:prSet presAssocID="{D6CE07B4-AB73-4832-98EF-D05408FAC7FD}" presName="rect3" presStyleLbl="node1" presStyleIdx="2" presStyleCnt="4" custScaleX="169233" custLinFactNeighborX="-49852" custLinFactNeighborY="860">
        <dgm:presLayoutVars>
          <dgm:chMax val="0"/>
          <dgm:chPref val="0"/>
          <dgm:bulletEnabled val="1"/>
        </dgm:presLayoutVars>
      </dgm:prSet>
      <dgm:spPr/>
    </dgm:pt>
    <dgm:pt modelId="{351B5B08-5E50-4CBB-A583-B7AD5064D7AC}" type="pres">
      <dgm:prSet presAssocID="{D6CE07B4-AB73-4832-98EF-D05408FAC7FD}" presName="rect4" presStyleLbl="node1" presStyleIdx="3" presStyleCnt="4" custScaleX="175869" custLinFactNeighborX="51613" custLinFactNeighborY="2703">
        <dgm:presLayoutVars>
          <dgm:chMax val="0"/>
          <dgm:chPref val="0"/>
          <dgm:bulletEnabled val="1"/>
        </dgm:presLayoutVars>
      </dgm:prSet>
      <dgm:spPr/>
    </dgm:pt>
  </dgm:ptLst>
  <dgm:cxnLst>
    <dgm:cxn modelId="{F892F008-9270-4B4F-B93D-EFFE5D94A6E1}" srcId="{D6CE07B4-AB73-4832-98EF-D05408FAC7FD}" destId="{AC4CC099-8D56-4383-B7BB-C90F224AE62E}" srcOrd="2" destOrd="0" parTransId="{9C579ECF-A1F3-4DC1-B251-DCA5B5108021}" sibTransId="{7B013D65-7F85-4585-AC64-36CE10D0B1E6}"/>
    <dgm:cxn modelId="{63A76F1F-771D-431A-BD0D-399B5666BFD1}" type="presOf" srcId="{9DE4457D-A403-4F21-ACF3-CCAD102BF959}" destId="{93DF44D8-DBD9-40CC-820F-75411582396E}" srcOrd="0" destOrd="0" presId="urn:microsoft.com/office/officeart/2005/8/layout/matrix2"/>
    <dgm:cxn modelId="{4CE7BF24-2B27-4B2B-A27C-56867A11DF6C}" srcId="{D6CE07B4-AB73-4832-98EF-D05408FAC7FD}" destId="{9DE4457D-A403-4F21-ACF3-CCAD102BF959}" srcOrd="0" destOrd="0" parTransId="{B1D5B959-45B3-4071-8CDD-5ABD9B786B71}" sibTransId="{25F42E69-F83A-47EB-9E5B-1B629945FF0A}"/>
    <dgm:cxn modelId="{F103A544-D25C-4F8B-ACB3-1BAD386A5B1E}" type="presOf" srcId="{D0B7000F-D99D-4004-87A0-494FFD476514}" destId="{096FF2B0-5E24-4666-89E6-9BBE8D722F0E}" srcOrd="0" destOrd="0" presId="urn:microsoft.com/office/officeart/2005/8/layout/matrix2"/>
    <dgm:cxn modelId="{28EE8172-ED8A-41DE-8012-5026813DE70B}" type="presOf" srcId="{AC4CC099-8D56-4383-B7BB-C90F224AE62E}" destId="{BC30BFF5-C702-4058-B6C9-1817F34C2492}" srcOrd="0" destOrd="0" presId="urn:microsoft.com/office/officeart/2005/8/layout/matrix2"/>
    <dgm:cxn modelId="{986AB1B1-5EC2-4902-94B6-00B53642772B}" srcId="{D6CE07B4-AB73-4832-98EF-D05408FAC7FD}" destId="{5F566FBF-7434-4526-AA95-2098AC18C122}" srcOrd="3" destOrd="0" parTransId="{6C80A4AE-4888-4C85-9FE7-B34C611C1FD8}" sibTransId="{2BBFBA4B-65C6-48FD-8B2F-2E20C8F7D57C}"/>
    <dgm:cxn modelId="{AD28B0B7-6F34-411A-A734-8B551DBA2D23}" type="presOf" srcId="{D6CE07B4-AB73-4832-98EF-D05408FAC7FD}" destId="{49BC8E63-FF81-4935-8F51-F48B7C648918}" srcOrd="0" destOrd="0" presId="urn:microsoft.com/office/officeart/2005/8/layout/matrix2"/>
    <dgm:cxn modelId="{4750D1B9-1B12-43B9-B1E2-9E1A23499FAB}" type="presOf" srcId="{5F566FBF-7434-4526-AA95-2098AC18C122}" destId="{351B5B08-5E50-4CBB-A583-B7AD5064D7AC}" srcOrd="0" destOrd="0" presId="urn:microsoft.com/office/officeart/2005/8/layout/matrix2"/>
    <dgm:cxn modelId="{90852AF8-C9A0-4A88-A90D-7AFE1CBDEEA3}" srcId="{D6CE07B4-AB73-4832-98EF-D05408FAC7FD}" destId="{D0B7000F-D99D-4004-87A0-494FFD476514}" srcOrd="1" destOrd="0" parTransId="{77DFC8CD-90E5-4B28-B47C-158DC62B3E70}" sibTransId="{D298884D-2919-484B-A989-928416220209}"/>
    <dgm:cxn modelId="{8DE78911-AD97-49AF-AA04-0D35E79920CF}" type="presParOf" srcId="{49BC8E63-FF81-4935-8F51-F48B7C648918}" destId="{B47601DD-EB5F-450E-8286-FA2FE81D9AC0}" srcOrd="0" destOrd="0" presId="urn:microsoft.com/office/officeart/2005/8/layout/matrix2"/>
    <dgm:cxn modelId="{C87AD823-D581-46B2-AC38-8FFFC9AA0291}" type="presParOf" srcId="{49BC8E63-FF81-4935-8F51-F48B7C648918}" destId="{93DF44D8-DBD9-40CC-820F-75411582396E}" srcOrd="1" destOrd="0" presId="urn:microsoft.com/office/officeart/2005/8/layout/matrix2"/>
    <dgm:cxn modelId="{361EC6FA-681D-4073-BD5E-0D127FD93C5C}" type="presParOf" srcId="{49BC8E63-FF81-4935-8F51-F48B7C648918}" destId="{096FF2B0-5E24-4666-89E6-9BBE8D722F0E}" srcOrd="2" destOrd="0" presId="urn:microsoft.com/office/officeart/2005/8/layout/matrix2"/>
    <dgm:cxn modelId="{F24AE8CF-3547-40A5-97DC-333F13D382BE}" type="presParOf" srcId="{49BC8E63-FF81-4935-8F51-F48B7C648918}" destId="{BC30BFF5-C702-4058-B6C9-1817F34C2492}" srcOrd="3" destOrd="0" presId="urn:microsoft.com/office/officeart/2005/8/layout/matrix2"/>
    <dgm:cxn modelId="{56B6E4B6-A2B8-43AA-B260-C4BD5DC064B8}" type="presParOf" srcId="{49BC8E63-FF81-4935-8F51-F48B7C648918}" destId="{351B5B08-5E50-4CBB-A583-B7AD5064D7AC}"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601DD-EB5F-450E-8286-FA2FE81D9AC0}">
      <dsp:nvSpPr>
        <dsp:cNvPr id="0" name=""/>
        <dsp:cNvSpPr/>
      </dsp:nvSpPr>
      <dsp:spPr>
        <a:xfrm>
          <a:off x="103473" y="0"/>
          <a:ext cx="6481285" cy="3845753"/>
        </a:xfrm>
        <a:prstGeom prst="quadArrow">
          <a:avLst>
            <a:gd name="adj1" fmla="val 2000"/>
            <a:gd name="adj2" fmla="val 4000"/>
            <a:gd name="adj3" fmla="val 5000"/>
          </a:avLst>
        </a:prstGeom>
        <a:solidFill>
          <a:schemeClr val="dk1">
            <a:tint val="40000"/>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dsp:style>
    </dsp:sp>
    <dsp:sp modelId="{93DF44D8-DBD9-40CC-820F-75411582396E}">
      <dsp:nvSpPr>
        <dsp:cNvPr id="0" name=""/>
        <dsp:cNvSpPr/>
      </dsp:nvSpPr>
      <dsp:spPr>
        <a:xfrm>
          <a:off x="343967" y="221469"/>
          <a:ext cx="2832935" cy="1538301"/>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自然発生的</a:t>
          </a:r>
          <a:endParaRPr kumimoji="1" lang="en-US" altLang="ja-JP" sz="1800" kern="1200" dirty="0">
            <a:solidFill>
              <a:schemeClr val="tx2"/>
            </a:solidFill>
            <a:latin typeface="UD デジタル 教科書体 NK-B" panose="02020700000000000000" pitchFamily="18" charset="-128"/>
            <a:ea typeface="UD デジタル 教科書体 NK-B" panose="02020700000000000000" pitchFamily="18" charset="-128"/>
          </a:endParaRPr>
        </a:p>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リーダー</a:t>
          </a:r>
          <a:endParaRPr kumimoji="1" lang="ja-JP" altLang="en-US" sz="1050" kern="1200" dirty="0">
            <a:solidFill>
              <a:schemeClr val="tx2"/>
            </a:solidFill>
            <a:latin typeface="UD デジタル 教科書体 NK-B" panose="02020700000000000000" pitchFamily="18" charset="-128"/>
            <a:ea typeface="UD デジタル 教科書体 NK-B" panose="02020700000000000000" pitchFamily="18" charset="-128"/>
          </a:endParaRPr>
        </a:p>
      </dsp:txBody>
      <dsp:txXfrm>
        <a:off x="419061" y="296563"/>
        <a:ext cx="2682747" cy="1388113"/>
      </dsp:txXfrm>
    </dsp:sp>
    <dsp:sp modelId="{096FF2B0-5E24-4666-89E6-9BBE8D722F0E}">
      <dsp:nvSpPr>
        <dsp:cNvPr id="0" name=""/>
        <dsp:cNvSpPr/>
      </dsp:nvSpPr>
      <dsp:spPr>
        <a:xfrm>
          <a:off x="3709162" y="210378"/>
          <a:ext cx="2664045" cy="1538301"/>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マネジャーで</a:t>
          </a:r>
          <a:endParaRPr kumimoji="1" lang="en-US" altLang="ja-JP" sz="1800" kern="1200" dirty="0">
            <a:solidFill>
              <a:schemeClr val="tx2"/>
            </a:solidFill>
            <a:latin typeface="UD デジタル 教科書体 NK-B" panose="02020700000000000000" pitchFamily="18" charset="-128"/>
            <a:ea typeface="UD デジタル 教科書体 NK-B" panose="02020700000000000000" pitchFamily="18" charset="-128"/>
          </a:endParaRPr>
        </a:p>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リーダー</a:t>
          </a:r>
        </a:p>
      </dsp:txBody>
      <dsp:txXfrm>
        <a:off x="3784256" y="285472"/>
        <a:ext cx="2513857" cy="1388113"/>
      </dsp:txXfrm>
    </dsp:sp>
    <dsp:sp modelId="{BC30BFF5-C702-4058-B6C9-1817F34C2492}">
      <dsp:nvSpPr>
        <dsp:cNvPr id="0" name=""/>
        <dsp:cNvSpPr/>
      </dsp:nvSpPr>
      <dsp:spPr>
        <a:xfrm>
          <a:off x="371833" y="2070707"/>
          <a:ext cx="2603313" cy="1538301"/>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リーダーになりたいがなれない人</a:t>
          </a:r>
        </a:p>
      </dsp:txBody>
      <dsp:txXfrm>
        <a:off x="446927" y="2145801"/>
        <a:ext cx="2453125" cy="1388113"/>
      </dsp:txXfrm>
    </dsp:sp>
    <dsp:sp modelId="{351B5B08-5E50-4CBB-A583-B7AD5064D7AC}">
      <dsp:nvSpPr>
        <dsp:cNvPr id="0" name=""/>
        <dsp:cNvSpPr/>
      </dsp:nvSpPr>
      <dsp:spPr>
        <a:xfrm>
          <a:off x="3689133" y="2099058"/>
          <a:ext cx="2705394" cy="1538301"/>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人望のない</a:t>
          </a:r>
          <a:endParaRPr kumimoji="1" lang="en-US" altLang="ja-JP" sz="1800" kern="1200" dirty="0">
            <a:solidFill>
              <a:schemeClr val="tx2"/>
            </a:solidFill>
            <a:latin typeface="UD デジタル 教科書体 NK-B" panose="02020700000000000000" pitchFamily="18" charset="-128"/>
            <a:ea typeface="UD デジタル 教科書体 NK-B" panose="02020700000000000000" pitchFamily="18" charset="-128"/>
          </a:endParaRPr>
        </a:p>
        <a:p>
          <a:pPr marL="0" lvl="0" indent="0" algn="ctr" defTabSz="800100">
            <a:lnSpc>
              <a:spcPct val="90000"/>
            </a:lnSpc>
            <a:spcBef>
              <a:spcPct val="0"/>
            </a:spcBef>
            <a:spcAft>
              <a:spcPct val="35000"/>
            </a:spcAft>
            <a:buNone/>
          </a:pPr>
          <a:r>
            <a:rPr kumimoji="1" lang="ja-JP" altLang="en-US" sz="1800" kern="1200" dirty="0">
              <a:solidFill>
                <a:schemeClr val="tx2"/>
              </a:solidFill>
              <a:latin typeface="UD デジタル 教科書体 NK-B" panose="02020700000000000000" pitchFamily="18" charset="-128"/>
              <a:ea typeface="UD デジタル 教科書体 NK-B" panose="02020700000000000000" pitchFamily="18" charset="-128"/>
            </a:rPr>
            <a:t>マネジャー</a:t>
          </a:r>
        </a:p>
      </dsp:txBody>
      <dsp:txXfrm>
        <a:off x="3764227" y="2174152"/>
        <a:ext cx="2555206" cy="1388113"/>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2F055B-8AB2-42A8-B921-C3180BC81BF9}"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376BB-EF7A-4365-84BC-702329EE745B}" type="slidenum">
              <a:rPr kumimoji="1" lang="ja-JP" altLang="en-US" smtClean="0"/>
              <a:t>‹#›</a:t>
            </a:fld>
            <a:endParaRPr kumimoji="1" lang="ja-JP" altLang="en-US"/>
          </a:p>
        </p:txBody>
      </p:sp>
    </p:spTree>
    <p:extLst>
      <p:ext uri="{BB962C8B-B14F-4D97-AF65-F5344CB8AC3E}">
        <p14:creationId xmlns:p14="http://schemas.microsoft.com/office/powerpoint/2010/main" val="14299313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87147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74135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8194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72716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78283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52756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87472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20490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8770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7216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8023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234699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11030" y="1438794"/>
            <a:ext cx="11284187"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（リーダーシップとは何か）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A68802-C5EA-7178-A6E8-DBB27E7DBFC9}"/>
              </a:ext>
            </a:extLst>
          </p:cNvPr>
          <p:cNvSpPr>
            <a:spLocks noGrp="1"/>
          </p:cNvSpPr>
          <p:nvPr>
            <p:ph type="title"/>
          </p:nvPr>
        </p:nvSpPr>
        <p:spPr>
          <a:xfrm>
            <a:off x="0" y="610901"/>
            <a:ext cx="10972800" cy="756221"/>
          </a:xfrm>
        </p:spPr>
        <p:txBody>
          <a:bodyPr anchor="ctr"/>
          <a:lstStyle/>
          <a:p>
            <a:r>
              <a:rPr kumimoji="1" lang="ja-JP" altLang="en-US" dirty="0">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リーダーシップにおける定義の変遷</a:t>
            </a:r>
          </a:p>
        </p:txBody>
      </p:sp>
      <p:sp>
        <p:nvSpPr>
          <p:cNvPr id="3" name="コンテンツ プレースホルダー 2">
            <a:extLst>
              <a:ext uri="{FF2B5EF4-FFF2-40B4-BE49-F238E27FC236}">
                <a16:creationId xmlns:a16="http://schemas.microsoft.com/office/drawing/2014/main" id="{F3D3D8A4-6FFD-96BE-A064-0F8AC31623E8}"/>
              </a:ext>
            </a:extLst>
          </p:cNvPr>
          <p:cNvSpPr>
            <a:spLocks noGrp="1"/>
          </p:cNvSpPr>
          <p:nvPr>
            <p:ph idx="4294967295"/>
          </p:nvPr>
        </p:nvSpPr>
        <p:spPr>
          <a:xfrm>
            <a:off x="0" y="1846263"/>
            <a:ext cx="12192000" cy="4022725"/>
          </a:xfrm>
        </p:spPr>
        <p:txBody>
          <a:bodyPr>
            <a:normAutofit/>
          </a:bodyPr>
          <a:lstStyle/>
          <a:p>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A6236AA8-1ED4-CA28-76C9-984FF1A5BCE5}"/>
              </a:ext>
            </a:extLst>
          </p:cNvPr>
          <p:cNvGraphicFramePr>
            <a:graphicFrameLocks noGrp="1"/>
          </p:cNvGraphicFramePr>
          <p:nvPr>
            <p:extLst>
              <p:ext uri="{D42A27DB-BD31-4B8C-83A1-F6EECF244321}">
                <p14:modId xmlns:p14="http://schemas.microsoft.com/office/powerpoint/2010/main" val="4090474133"/>
              </p:ext>
            </p:extLst>
          </p:nvPr>
        </p:nvGraphicFramePr>
        <p:xfrm>
          <a:off x="264160" y="1367122"/>
          <a:ext cx="11734800" cy="5308000"/>
        </p:xfrm>
        <a:graphic>
          <a:graphicData uri="http://schemas.openxmlformats.org/drawingml/2006/table">
            <a:tbl>
              <a:tblPr firstRow="1" firstCol="1" bandRow="1">
                <a:tableStyleId>{5940675A-B579-460E-94D1-54222C63F5DA}</a:tableStyleId>
              </a:tblPr>
              <a:tblGrid>
                <a:gridCol w="4334974">
                  <a:extLst>
                    <a:ext uri="{9D8B030D-6E8A-4147-A177-3AD203B41FA5}">
                      <a16:colId xmlns:a16="http://schemas.microsoft.com/office/drawing/2014/main" val="1077362513"/>
                    </a:ext>
                  </a:extLst>
                </a:gridCol>
                <a:gridCol w="7399826">
                  <a:extLst>
                    <a:ext uri="{9D8B030D-6E8A-4147-A177-3AD203B41FA5}">
                      <a16:colId xmlns:a16="http://schemas.microsoft.com/office/drawing/2014/main" val="3132641603"/>
                    </a:ext>
                  </a:extLst>
                </a:gridCol>
              </a:tblGrid>
              <a:tr h="553611">
                <a:tc>
                  <a:txBody>
                    <a:bodyPr/>
                    <a:lstStyle/>
                    <a:p>
                      <a:pPr algn="l">
                        <a:buNone/>
                      </a:pP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Stogdill</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1950</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組織化された集団の活動が、目標設定と目標達成に向かって努力するよう影響する過程</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158663600"/>
                  </a:ext>
                </a:extLst>
              </a:tr>
              <a:tr h="602307">
                <a:tc>
                  <a:txBody>
                    <a:bodyPr/>
                    <a:lstStyle/>
                    <a:p>
                      <a:pPr algn="l">
                        <a:buNone/>
                      </a:pP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Tannenbaum , Weschler, &amp; </a:t>
                      </a:r>
                      <a:r>
                        <a:rPr lang="en-US" sz="1800" kern="0" dirty="0" err="1">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Massarik</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1961</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つの状況で行使され、コミュニケーション過程を通じて特定の目標ないし諸目標に向かって指揮される個人間影響</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893330217"/>
                  </a:ext>
                </a:extLst>
              </a:tr>
              <a:tr h="1107222">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三隅（</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1978</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特定の集団成員が集団の課題解決ないし目標達成機能と、集団過程維持機能に関して、他の集団成員達よりも、これらの集団機能により著しい何らかの継続的な、かつ積極的影響を与えるその集団成員の役割行動</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2343107306"/>
                  </a:ext>
                </a:extLst>
              </a:tr>
              <a:tr h="1384027">
                <a:tc>
                  <a:txBody>
                    <a:bodyPr/>
                    <a:lstStyle/>
                    <a:p>
                      <a:pPr algn="l">
                        <a:buNone/>
                      </a:pP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Yukl</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1981</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他者達（フォロワー）に、（組織や集団にとって）何が必要なのか、どのようにしてそれを効率的に遂行するのかについて理解と合意を得るために影響を及ぼす過程であり、共有された目的を達成するために個人を動かし、</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a:t>
                      </a:r>
                      <a:r>
                        <a:rPr lang="en-US"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努力を結集する過程</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26464246"/>
                  </a:ext>
                </a:extLst>
              </a:tr>
              <a:tr h="553611">
                <a:tc>
                  <a:txBody>
                    <a:bodyPr/>
                    <a:lstStyle/>
                    <a:p>
                      <a:pPr algn="l">
                        <a:buNone/>
                      </a:pP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Rost</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1991</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共有する目的を実現するために、現実的な変化を意図したリーダーとフォロワー間における影響関係</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381669947"/>
                  </a:ext>
                </a:extLst>
              </a:tr>
              <a:tr h="553611">
                <a:tc>
                  <a:txBody>
                    <a:bodyPr/>
                    <a:lstStyle/>
                    <a:p>
                      <a:pPr algn="l">
                        <a:buNone/>
                      </a:pP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Northouse</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ある個人が、集団のメンバーに影響を与えて共通の目標を達成する過程</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830408556"/>
                  </a:ext>
                </a:extLst>
              </a:tr>
              <a:tr h="553611">
                <a:tc>
                  <a:txBody>
                    <a:bodyPr/>
                    <a:lstStyle/>
                    <a:p>
                      <a:pPr algn="l">
                        <a:buNone/>
                      </a:pP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Chemers</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sz="1800" kern="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2400" kern="10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　ある共通の課題の達成に関して、ある人が他者の援助と支持を得ることを可能にする社会的影響過程</a:t>
                      </a:r>
                      <a:endParaRPr lang="ja-JP" sz="24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577037656"/>
                  </a:ext>
                </a:extLst>
              </a:tr>
            </a:tbl>
          </a:graphicData>
        </a:graphic>
      </p:graphicFrame>
    </p:spTree>
    <p:extLst>
      <p:ext uri="{BB962C8B-B14F-4D97-AF65-F5344CB8AC3E}">
        <p14:creationId xmlns:p14="http://schemas.microsoft.com/office/powerpoint/2010/main" val="2237961277"/>
      </p:ext>
    </p:extLst>
  </p:cSld>
  <p:clrMapOvr>
    <a:masterClrMapping/>
  </p:clrMapOvr>
  <mc:AlternateContent xmlns:mc="http://schemas.openxmlformats.org/markup-compatibility/2006" xmlns:p14="http://schemas.microsoft.com/office/powerpoint/2010/main">
    <mc:Choice Requires="p14">
      <p:transition spd="med" p14:dur="700" advTm="804903">
        <p:fade/>
      </p:transition>
    </mc:Choice>
    <mc:Fallback xmlns="">
      <p:transition spd="med" advTm="804903">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60F449-D22C-AE01-8DF8-7B99D4635C13}"/>
              </a:ext>
            </a:extLst>
          </p:cNvPr>
          <p:cNvSpPr>
            <a:spLocks noGrp="1"/>
          </p:cNvSpPr>
          <p:nvPr>
            <p:ph type="title"/>
          </p:nvPr>
        </p:nvSpPr>
        <p:spPr>
          <a:xfrm>
            <a:off x="-1" y="577274"/>
            <a:ext cx="12191999" cy="1160086"/>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定義の変遷から分かること</a:t>
            </a:r>
          </a:p>
        </p:txBody>
      </p:sp>
      <p:sp>
        <p:nvSpPr>
          <p:cNvPr id="3" name="コンテンツ プレースホルダー 2">
            <a:extLst>
              <a:ext uri="{FF2B5EF4-FFF2-40B4-BE49-F238E27FC236}">
                <a16:creationId xmlns:a16="http://schemas.microsoft.com/office/drawing/2014/main" id="{82051D59-4CCE-BD0A-D999-333C9B30633F}"/>
              </a:ext>
            </a:extLst>
          </p:cNvPr>
          <p:cNvSpPr>
            <a:spLocks noGrp="1"/>
          </p:cNvSpPr>
          <p:nvPr>
            <p:ph idx="1"/>
          </p:nvPr>
        </p:nvSpPr>
        <p:spPr>
          <a:xfrm>
            <a:off x="0" y="1845733"/>
            <a:ext cx="12192000" cy="5012267"/>
          </a:xfrm>
        </p:spPr>
        <p:txBody>
          <a:bodyPr>
            <a:normAutofit/>
          </a:bodyPr>
          <a:lstStyle/>
          <a:p>
            <a:pPr>
              <a:buFont typeface="Wingdings" panose="05000000000000000000" pitchFamily="2" charset="2"/>
              <a:buChar char=""/>
            </a:pPr>
            <a:r>
              <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1950</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年代から</a:t>
            </a:r>
            <a:r>
              <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70</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年代にかけての定義では、フォロワーが目標達成するために行使される影響力と解釈できる（マネジメントとリーダーシップの区別が明確ではない）。</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Wingdings" panose="05000000000000000000" pitchFamily="2" charset="2"/>
              <a:buChar char=""/>
            </a:pP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1990</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年代以降の定義では、フォロワーがリーダーの働きかけを受けいれるように意識の変化を促すことと解釈できる。</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Wingdings" panose="05000000000000000000" pitchFamily="2" charset="2"/>
              <a:buChar char=""/>
            </a:pP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4200389947"/>
      </p:ext>
    </p:extLst>
  </p:cSld>
  <p:clrMapOvr>
    <a:masterClrMapping/>
  </p:clrMapOvr>
  <mc:AlternateContent xmlns:mc="http://schemas.openxmlformats.org/markup-compatibility/2006" xmlns:p14="http://schemas.microsoft.com/office/powerpoint/2010/main">
    <mc:Choice Requires="p14">
      <p:transition spd="med" p14:dur="700" advTm="94299">
        <p:fade/>
      </p:transition>
    </mc:Choice>
    <mc:Fallback xmlns="">
      <p:transition spd="med" advTm="9429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2728486-3489-7A56-EEC5-329ECA5265BC}"/>
              </a:ext>
            </a:extLst>
          </p:cNvPr>
          <p:cNvSpPr>
            <a:spLocks noGrp="1"/>
          </p:cNvSpPr>
          <p:nvPr>
            <p:ph type="title"/>
          </p:nvPr>
        </p:nvSpPr>
        <p:spPr>
          <a:xfrm>
            <a:off x="609600" y="794657"/>
            <a:ext cx="10972801" cy="1066800"/>
          </a:xfrm>
        </p:spPr>
        <p:txBody>
          <a:bodyPr>
            <a:normAutofit fontScale="90000"/>
          </a:bodyPr>
          <a:lstStyle/>
          <a:p>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1970</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年代におけるアメリカの政治経済環境の影響</a:t>
            </a:r>
          </a:p>
        </p:txBody>
      </p:sp>
      <p:sp>
        <p:nvSpPr>
          <p:cNvPr id="4" name="コンテンツ プレースホルダー 3">
            <a:extLst>
              <a:ext uri="{FF2B5EF4-FFF2-40B4-BE49-F238E27FC236}">
                <a16:creationId xmlns:a16="http://schemas.microsoft.com/office/drawing/2014/main" id="{642E870F-3D9D-5A67-915E-F751BCABEFC6}"/>
              </a:ext>
            </a:extLst>
          </p:cNvPr>
          <p:cNvSpPr>
            <a:spLocks noGrp="1"/>
          </p:cNvSpPr>
          <p:nvPr>
            <p:ph idx="1"/>
          </p:nvPr>
        </p:nvSpPr>
        <p:spPr>
          <a:xfrm>
            <a:off x="609600" y="2024743"/>
            <a:ext cx="10972801" cy="4549793"/>
          </a:xfrm>
        </p:spPr>
        <p:txBody>
          <a:bodyPr/>
          <a:lstStyle/>
          <a:p>
            <a:pPr marL="457200" indent="-457200">
              <a:buFont typeface="Arial" panose="020B0604020202020204" pitchFamily="34" charset="0"/>
              <a:buChar char="•"/>
            </a:pP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1960</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年代後半からのインフレーションの加速・失業率の増加による景気後退（スタグフレーション）</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ドルショック（</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1971</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次石油危機（</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1973</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レーガン政権誕生（</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1980</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→閉塞感が漂い、状況を打開する声が高まる。レーガン大統領の登場により、新たな変化が期待される。</a:t>
            </a:r>
            <a:endPar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194291636"/>
      </p:ext>
    </p:extLst>
  </p:cSld>
  <p:clrMapOvr>
    <a:masterClrMapping/>
  </p:clrMapOvr>
  <mc:AlternateContent xmlns:mc="http://schemas.openxmlformats.org/markup-compatibility/2006" xmlns:p14="http://schemas.microsoft.com/office/powerpoint/2010/main">
    <mc:Choice Requires="p14">
      <p:transition spd="med" p14:dur="700" advTm="332548">
        <p:fade/>
      </p:transition>
    </mc:Choice>
    <mc:Fallback xmlns="">
      <p:transition spd="med" advTm="33254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D63088-9FA0-BB34-75B9-B2E7DB8CF124}"/>
              </a:ext>
            </a:extLst>
          </p:cNvPr>
          <p:cNvSpPr>
            <a:spLocks noGrp="1"/>
          </p:cNvSpPr>
          <p:nvPr>
            <p:ph type="title"/>
          </p:nvPr>
        </p:nvSpPr>
        <p:spPr>
          <a:xfrm>
            <a:off x="609600" y="794657"/>
            <a:ext cx="10972801" cy="1066800"/>
          </a:xfrm>
        </p:spPr>
        <p:txBody>
          <a:bodyPr>
            <a:normAutofit/>
          </a:bodyPr>
          <a:lstStyle/>
          <a:p>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1970</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年代のアメリカにおける経営環境の変化</a:t>
            </a:r>
          </a:p>
        </p:txBody>
      </p:sp>
      <p:sp>
        <p:nvSpPr>
          <p:cNvPr id="3" name="コンテンツ プレースホルダー 2">
            <a:extLst>
              <a:ext uri="{FF2B5EF4-FFF2-40B4-BE49-F238E27FC236}">
                <a16:creationId xmlns:a16="http://schemas.microsoft.com/office/drawing/2014/main" id="{C99DF07C-BBDB-BFE5-8C22-749AF95D2266}"/>
              </a:ext>
            </a:extLst>
          </p:cNvPr>
          <p:cNvSpPr>
            <a:spLocks noGrp="1"/>
          </p:cNvSpPr>
          <p:nvPr>
            <p:ph idx="1"/>
          </p:nvPr>
        </p:nvSpPr>
        <p:spPr>
          <a:xfrm>
            <a:off x="609600" y="1861457"/>
            <a:ext cx="10972801" cy="4713079"/>
          </a:xfrm>
        </p:spPr>
        <p:txBody>
          <a:bodyPr>
            <a:normAutofit lnSpcReduction="10000"/>
          </a:bodyPr>
          <a:lstStyle/>
          <a:p>
            <a:pPr marL="0" indent="0">
              <a:buNone/>
            </a:pP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産業の登場</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マイクロ・コンピューター（</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MITS,</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1974</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年）・パーソナル・コンピューター（</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IBM,1981</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年）→内製化からオープン戦略へ</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マイクロソフト創業（</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1975</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アップル・コンピューター設立（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1976</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組織変革の実行</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GE</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の</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CEO</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にジャック・ウェルチが就任、組織変革を断行（</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1981</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年）、「分析まひ症候群」と呼ばれる官僚制組織の弊害</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→「オールドエコノミー」から「ニューエコノミー」への転換期</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技術革新のペースが加速し、事業環境の不確実性・複雑性が増大する。</a:t>
            </a:r>
            <a:endParaRPr lang="ja-JP" altLang="en-US" dirty="0"/>
          </a:p>
          <a:p>
            <a:endParaRPr kumimoji="1" lang="ja-JP" altLang="en-US" dirty="0"/>
          </a:p>
        </p:txBody>
      </p:sp>
    </p:spTree>
    <p:extLst>
      <p:ext uri="{BB962C8B-B14F-4D97-AF65-F5344CB8AC3E}">
        <p14:creationId xmlns:p14="http://schemas.microsoft.com/office/powerpoint/2010/main" val="4077681533"/>
      </p:ext>
    </p:extLst>
  </p:cSld>
  <p:clrMapOvr>
    <a:masterClrMapping/>
  </p:clrMapOvr>
  <mc:AlternateContent xmlns:mc="http://schemas.openxmlformats.org/markup-compatibility/2006" xmlns:p14="http://schemas.microsoft.com/office/powerpoint/2010/main">
    <mc:Choice Requires="p14">
      <p:transition spd="med" p14:dur="700" advTm="248413">
        <p:fade/>
      </p:transition>
    </mc:Choice>
    <mc:Fallback xmlns="">
      <p:transition spd="med" advTm="248413">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140660-5D6D-073A-537C-740BEBA5E98F}"/>
              </a:ext>
            </a:extLst>
          </p:cNvPr>
          <p:cNvSpPr>
            <a:spLocks noGrp="1"/>
          </p:cNvSpPr>
          <p:nvPr>
            <p:ph type="title"/>
          </p:nvPr>
        </p:nvSpPr>
        <p:spPr>
          <a:xfrm>
            <a:off x="0" y="418853"/>
            <a:ext cx="6035064" cy="1721952"/>
          </a:xfrm>
        </p:spPr>
        <p:txBody>
          <a:bodyPr anchor="ctr">
            <a:normAutofit/>
          </a:bodyPr>
          <a:lstStyle/>
          <a:p>
            <a:r>
              <a:rPr lang="ja-JP" altLang="en-US" dirty="0">
                <a:latin typeface="UD デジタル 教科書体 NK-B" panose="02020700000000000000" pitchFamily="18" charset="-128"/>
                <a:ea typeface="UD デジタル 教科書体 NK-B" panose="02020700000000000000" pitchFamily="18" charset="-128"/>
              </a:rPr>
              <a:t>リーダーシップ論における</a:t>
            </a:r>
            <a:br>
              <a:rPr lang="en-US" altLang="ja-JP" dirty="0">
                <a:latin typeface="UD デジタル 教科書体 NK-B" panose="02020700000000000000" pitchFamily="18" charset="-128"/>
                <a:ea typeface="UD デジタル 教科書体 NK-B" panose="02020700000000000000" pitchFamily="18" charset="-128"/>
              </a:rPr>
            </a:br>
            <a:r>
              <a:rPr lang="ja-JP" altLang="en-US" dirty="0">
                <a:latin typeface="UD デジタル 教科書体 NK-B" panose="02020700000000000000" pitchFamily="18" charset="-128"/>
                <a:ea typeface="UD デジタル 教科書体 NK-B" panose="02020700000000000000" pitchFamily="18" charset="-128"/>
              </a:rPr>
              <a:t>パラダイムの変化</a:t>
            </a:r>
          </a:p>
        </p:txBody>
      </p:sp>
      <p:sp>
        <p:nvSpPr>
          <p:cNvPr id="3" name="正方形/長方形 2">
            <a:extLst>
              <a:ext uri="{FF2B5EF4-FFF2-40B4-BE49-F238E27FC236}">
                <a16:creationId xmlns:a16="http://schemas.microsoft.com/office/drawing/2014/main" id="{55D037FC-6C75-3FD3-5A96-052D780C9B73}"/>
              </a:ext>
            </a:extLst>
          </p:cNvPr>
          <p:cNvSpPr/>
          <p:nvPr/>
        </p:nvSpPr>
        <p:spPr>
          <a:xfrm>
            <a:off x="132037" y="5732656"/>
            <a:ext cx="3919992" cy="815714"/>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3199" dirty="0">
                <a:solidFill>
                  <a:schemeClr val="tx2"/>
                </a:solidFill>
                <a:latin typeface="UD デジタル 教科書体 NP-B" panose="02020700000000000000" pitchFamily="18" charset="-128"/>
                <a:ea typeface="UD デジタル 教科書体 NP-B" panose="02020700000000000000" pitchFamily="18" charset="-128"/>
              </a:rPr>
              <a:t>人を導く特殊な才能</a:t>
            </a:r>
          </a:p>
        </p:txBody>
      </p:sp>
      <p:sp>
        <p:nvSpPr>
          <p:cNvPr id="4" name="矢印: 上向き折線 3">
            <a:extLst>
              <a:ext uri="{FF2B5EF4-FFF2-40B4-BE49-F238E27FC236}">
                <a16:creationId xmlns:a16="http://schemas.microsoft.com/office/drawing/2014/main" id="{7E8DE445-B3AF-6A27-6BB6-72A282CEF15D}"/>
              </a:ext>
            </a:extLst>
          </p:cNvPr>
          <p:cNvSpPr/>
          <p:nvPr/>
        </p:nvSpPr>
        <p:spPr>
          <a:xfrm>
            <a:off x="4052029" y="4994200"/>
            <a:ext cx="1048280" cy="1216132"/>
          </a:xfrm>
          <a:prstGeom prst="ben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sz="1799">
              <a:solidFill>
                <a:schemeClr val="tx2">
                  <a:lumMod val="50000"/>
                </a:schemeClr>
              </a:solidFill>
            </a:endParaRPr>
          </a:p>
        </p:txBody>
      </p:sp>
      <p:sp>
        <p:nvSpPr>
          <p:cNvPr id="5" name="正方形/長方形 4">
            <a:extLst>
              <a:ext uri="{FF2B5EF4-FFF2-40B4-BE49-F238E27FC236}">
                <a16:creationId xmlns:a16="http://schemas.microsoft.com/office/drawing/2014/main" id="{5BBBF776-E251-F0B6-7198-A748410014F8}"/>
              </a:ext>
            </a:extLst>
          </p:cNvPr>
          <p:cNvSpPr/>
          <p:nvPr/>
        </p:nvSpPr>
        <p:spPr>
          <a:xfrm>
            <a:off x="2092032" y="4178486"/>
            <a:ext cx="5564466" cy="815714"/>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3199" dirty="0">
                <a:solidFill>
                  <a:schemeClr val="tx2"/>
                </a:solidFill>
                <a:latin typeface="UD デジタル 教科書体 NP-B" panose="02020700000000000000" pitchFamily="18" charset="-128"/>
                <a:ea typeface="UD デジタル 教科書体 NP-B" panose="02020700000000000000" pitchFamily="18" charset="-128"/>
              </a:rPr>
              <a:t>適切な課題遂行を促す</a:t>
            </a:r>
          </a:p>
        </p:txBody>
      </p:sp>
      <p:sp>
        <p:nvSpPr>
          <p:cNvPr id="6" name="矢印: 上向き折線 5">
            <a:extLst>
              <a:ext uri="{FF2B5EF4-FFF2-40B4-BE49-F238E27FC236}">
                <a16:creationId xmlns:a16="http://schemas.microsoft.com/office/drawing/2014/main" id="{62A8A5FC-D82D-663F-9591-D8F8CFDC5136}"/>
              </a:ext>
            </a:extLst>
          </p:cNvPr>
          <p:cNvSpPr/>
          <p:nvPr/>
        </p:nvSpPr>
        <p:spPr>
          <a:xfrm>
            <a:off x="7656498" y="3525638"/>
            <a:ext cx="1048280" cy="1216132"/>
          </a:xfrm>
          <a:prstGeom prst="ben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sz="1799"/>
          </a:p>
        </p:txBody>
      </p:sp>
      <p:sp>
        <p:nvSpPr>
          <p:cNvPr id="7" name="正方形/長方形 6">
            <a:extLst>
              <a:ext uri="{FF2B5EF4-FFF2-40B4-BE49-F238E27FC236}">
                <a16:creationId xmlns:a16="http://schemas.microsoft.com/office/drawing/2014/main" id="{B8A1F18F-C8D8-9BCC-1C6A-DD95BD109FB5}"/>
              </a:ext>
            </a:extLst>
          </p:cNvPr>
          <p:cNvSpPr/>
          <p:nvPr/>
        </p:nvSpPr>
        <p:spPr>
          <a:xfrm>
            <a:off x="5624448" y="2548662"/>
            <a:ext cx="4944932" cy="976976"/>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3199" dirty="0">
                <a:solidFill>
                  <a:schemeClr val="tx2"/>
                </a:solidFill>
                <a:latin typeface="UD デジタル 教科書体 NP-B" panose="02020700000000000000" pitchFamily="18" charset="-128"/>
                <a:ea typeface="UD デジタル 教科書体 NP-B" panose="02020700000000000000" pitchFamily="18" charset="-128"/>
              </a:rPr>
              <a:t>組織変革を実現する</a:t>
            </a:r>
          </a:p>
        </p:txBody>
      </p:sp>
      <p:sp>
        <p:nvSpPr>
          <p:cNvPr id="8" name="正方形/長方形 7">
            <a:extLst>
              <a:ext uri="{FF2B5EF4-FFF2-40B4-BE49-F238E27FC236}">
                <a16:creationId xmlns:a16="http://schemas.microsoft.com/office/drawing/2014/main" id="{85DB0CEB-E169-CCFD-994E-481D123318AC}"/>
              </a:ext>
            </a:extLst>
          </p:cNvPr>
          <p:cNvSpPr/>
          <p:nvPr/>
        </p:nvSpPr>
        <p:spPr>
          <a:xfrm>
            <a:off x="7153251" y="1015865"/>
            <a:ext cx="5037163" cy="904962"/>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3199" dirty="0">
                <a:solidFill>
                  <a:schemeClr val="tx2"/>
                </a:solidFill>
                <a:latin typeface="UD デジタル 教科書体 NP-B" panose="02020700000000000000" pitchFamily="18" charset="-128"/>
                <a:ea typeface="UD デジタル 教科書体 NP-B" panose="02020700000000000000" pitchFamily="18" charset="-128"/>
              </a:rPr>
              <a:t>総力型組織を構築する</a:t>
            </a:r>
          </a:p>
        </p:txBody>
      </p:sp>
      <p:sp>
        <p:nvSpPr>
          <p:cNvPr id="9" name="矢印: 上向き折線 8">
            <a:extLst>
              <a:ext uri="{FF2B5EF4-FFF2-40B4-BE49-F238E27FC236}">
                <a16:creationId xmlns:a16="http://schemas.microsoft.com/office/drawing/2014/main" id="{3E22C67C-B33B-AA2F-0580-87B5EADDB38D}"/>
              </a:ext>
            </a:extLst>
          </p:cNvPr>
          <p:cNvSpPr/>
          <p:nvPr/>
        </p:nvSpPr>
        <p:spPr>
          <a:xfrm>
            <a:off x="10569380" y="1940596"/>
            <a:ext cx="1048280" cy="1216132"/>
          </a:xfrm>
          <a:prstGeom prst="ben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sz="1799"/>
          </a:p>
        </p:txBody>
      </p:sp>
    </p:spTree>
    <p:custDataLst>
      <p:tags r:id="rId1"/>
    </p:custDataLst>
    <p:extLst>
      <p:ext uri="{BB962C8B-B14F-4D97-AF65-F5344CB8AC3E}">
        <p14:creationId xmlns:p14="http://schemas.microsoft.com/office/powerpoint/2010/main" val="63871533"/>
      </p:ext>
    </p:extLst>
  </p:cSld>
  <p:clrMapOvr>
    <a:masterClrMapping/>
  </p:clrMapOvr>
  <mc:AlternateContent xmlns:mc="http://schemas.openxmlformats.org/markup-compatibility/2006" xmlns:p14="http://schemas.microsoft.com/office/powerpoint/2010/main">
    <mc:Choice Requires="p14">
      <p:transition spd="med" p14:dur="700" advTm="79435">
        <p:fade/>
      </p:transition>
    </mc:Choice>
    <mc:Fallback xmlns="">
      <p:transition spd="med" advTm="7943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BD1D60-8D02-CD93-1B70-B04B52D4B959}"/>
              </a:ext>
            </a:extLst>
          </p:cNvPr>
          <p:cNvSpPr>
            <a:spLocks noGrp="1"/>
          </p:cNvSpPr>
          <p:nvPr>
            <p:ph type="title"/>
          </p:nvPr>
        </p:nvSpPr>
        <p:spPr>
          <a:xfrm>
            <a:off x="609600" y="646176"/>
            <a:ext cx="10972800" cy="1066800"/>
          </a:xfrm>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リーダーシップとは</a:t>
            </a:r>
          </a:p>
        </p:txBody>
      </p:sp>
      <p:sp>
        <p:nvSpPr>
          <p:cNvPr id="3" name="コンテンツ プレースホルダー 2">
            <a:extLst>
              <a:ext uri="{FF2B5EF4-FFF2-40B4-BE49-F238E27FC236}">
                <a16:creationId xmlns:a16="http://schemas.microsoft.com/office/drawing/2014/main" id="{29F2FD3B-712E-D6FF-8AE8-98BDF6B461F8}"/>
              </a:ext>
            </a:extLst>
          </p:cNvPr>
          <p:cNvSpPr>
            <a:spLocks noGrp="1"/>
          </p:cNvSpPr>
          <p:nvPr>
            <p:ph idx="1"/>
          </p:nvPr>
        </p:nvSpPr>
        <p:spPr>
          <a:xfrm>
            <a:off x="609600" y="1981200"/>
            <a:ext cx="10972800" cy="2085789"/>
          </a:xfrm>
        </p:spPr>
        <p:txBody>
          <a:bodyPr>
            <a:normAutofit/>
          </a:bodyPr>
          <a:lstStyle/>
          <a:p>
            <a:pPr marL="109728" indent="0">
              <a:buNone/>
            </a:pPr>
            <a:r>
              <a:rPr kumimoji="1" lang="ja-JP" altLang="en-US" sz="3200" dirty="0"/>
              <a:t>　</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ある目的の実現、目標の達成のために、組織</a:t>
            </a:r>
            <a:r>
              <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集団・チーム・グループなどを含む</a:t>
            </a:r>
            <a:r>
              <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のリーダーが、メンバーに積極的な意識や行動の変化を促すこと。</a:t>
            </a:r>
          </a:p>
        </p:txBody>
      </p:sp>
    </p:spTree>
    <p:extLst>
      <p:ext uri="{BB962C8B-B14F-4D97-AF65-F5344CB8AC3E}">
        <p14:creationId xmlns:p14="http://schemas.microsoft.com/office/powerpoint/2010/main" val="2958840857"/>
      </p:ext>
    </p:extLst>
  </p:cSld>
  <p:clrMapOvr>
    <a:masterClrMapping/>
  </p:clrMapOvr>
  <mc:AlternateContent xmlns:mc="http://schemas.openxmlformats.org/markup-compatibility/2006" xmlns:p14="http://schemas.microsoft.com/office/powerpoint/2010/main">
    <mc:Choice Requires="p14">
      <p:transition spd="med" p14:dur="700" advTm="77657">
        <p:fade/>
      </p:transition>
    </mc:Choice>
    <mc:Fallback xmlns="">
      <p:transition spd="med" advTm="77657">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54DEC5-E7C3-0A48-57A5-749BF2ECDA2B}"/>
              </a:ext>
            </a:extLst>
          </p:cNvPr>
          <p:cNvSpPr>
            <a:spLocks noGrp="1"/>
          </p:cNvSpPr>
          <p:nvPr>
            <p:ph type="title"/>
          </p:nvPr>
        </p:nvSpPr>
        <p:spPr>
          <a:xfrm>
            <a:off x="839417" y="661390"/>
            <a:ext cx="10057185" cy="862609"/>
          </a:xfrm>
        </p:spPr>
        <p:txBody>
          <a:bodyPr anchor="ctr">
            <a:normAutofit/>
          </a:bodyPr>
          <a:lstStyle/>
          <a:p>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リーダーシップが成り立つとき（金井</a:t>
            </a:r>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,2005</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F06BF55F-70B2-F840-BA2C-C1ED17825239}"/>
              </a:ext>
            </a:extLst>
          </p:cNvPr>
          <p:cNvSpPr>
            <a:spLocks noGrp="1"/>
          </p:cNvSpPr>
          <p:nvPr>
            <p:ph idx="1"/>
          </p:nvPr>
        </p:nvSpPr>
        <p:spPr>
          <a:xfrm>
            <a:off x="839417" y="1700808"/>
            <a:ext cx="11326217" cy="4495800"/>
          </a:xfrm>
        </p:spPr>
        <p:txBody>
          <a:bodyPr anchor="ctr"/>
          <a:lstStyle/>
          <a:p>
            <a:pPr marL="342900" indent="-342900" algn="just">
              <a:buFont typeface="ＭＳ 明朝" panose="02020609040205080304" pitchFamily="17" charset="-128"/>
              <a:buChar char="・"/>
            </a:pPr>
            <a:r>
              <a:rPr lang="ja-JP" altLang="ja-JP" kern="1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フォロワーの大半が、リーダーの言動に触れながら、自分たちのチームないし組織がうまくいっているのは、「どうもこのリーダーのおかげ」と認識するようになる</a:t>
            </a:r>
            <a:r>
              <a:rPr lang="ja-JP" altLang="en-US" kern="1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a:p>
            <a:pPr marL="342900" indent="-342900" algn="just">
              <a:buFont typeface="ＭＳ 明朝" panose="02020609040205080304" pitchFamily="17" charset="-128"/>
              <a:buChar char="・"/>
            </a:pPr>
            <a:r>
              <a:rPr lang="ja-JP" altLang="ja-JP" kern="1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リーダーの言動を見て、フォロワーの大半がどのようにそれを意味づけるかという過程の中にリーダーシップは存在する</a:t>
            </a:r>
            <a:r>
              <a:rPr lang="ja-JP" altLang="en-US" kern="1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69823132"/>
      </p:ext>
    </p:extLst>
  </p:cSld>
  <p:clrMapOvr>
    <a:masterClrMapping/>
  </p:clrMapOvr>
  <mc:AlternateContent xmlns:mc="http://schemas.openxmlformats.org/markup-compatibility/2006" xmlns:p14="http://schemas.microsoft.com/office/powerpoint/2010/main">
    <mc:Choice Requires="p14">
      <p:transition spd="med" p14:dur="700" advTm="252097">
        <p:fade/>
      </p:transition>
    </mc:Choice>
    <mc:Fallback xmlns="">
      <p:transition spd="med" advTm="252097">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1E7AA5-B3C6-5C00-FC3E-899924A96716}"/>
              </a:ext>
            </a:extLst>
          </p:cNvPr>
          <p:cNvSpPr>
            <a:spLocks noGrp="1"/>
          </p:cNvSpPr>
          <p:nvPr>
            <p:ph type="title"/>
          </p:nvPr>
        </p:nvSpPr>
        <p:spPr>
          <a:xfrm>
            <a:off x="0" y="286603"/>
            <a:ext cx="12192000" cy="1450757"/>
          </a:xfrm>
        </p:spPr>
        <p:txBody>
          <a:bodyPr anchor="ctr">
            <a:normAutofit/>
          </a:bodyPr>
          <a:lstStyle/>
          <a:p>
            <a:r>
              <a:rPr kumimoji="1" lang="ja-JP" altLang="en-US" sz="44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存在感が増すフォロワー</a:t>
            </a:r>
          </a:p>
        </p:txBody>
      </p:sp>
      <p:sp>
        <p:nvSpPr>
          <p:cNvPr id="3" name="コンテンツ プレースホルダー 2">
            <a:extLst>
              <a:ext uri="{FF2B5EF4-FFF2-40B4-BE49-F238E27FC236}">
                <a16:creationId xmlns:a16="http://schemas.microsoft.com/office/drawing/2014/main" id="{73F61121-4B4D-D54E-673E-F5EF1361BFC4}"/>
              </a:ext>
            </a:extLst>
          </p:cNvPr>
          <p:cNvSpPr>
            <a:spLocks noGrp="1"/>
          </p:cNvSpPr>
          <p:nvPr>
            <p:ph idx="1"/>
          </p:nvPr>
        </p:nvSpPr>
        <p:spPr>
          <a:xfrm>
            <a:off x="0" y="1737360"/>
            <a:ext cx="12192000" cy="5120640"/>
          </a:xfrm>
        </p:spPr>
        <p:txBody>
          <a:bodyPr>
            <a:normAutofit/>
          </a:bodyPr>
          <a:lstStyle/>
          <a:p>
            <a:pPr marL="0" indent="0" algn="ctr">
              <a:buNone/>
            </a:pPr>
            <a:r>
              <a:rPr kumimoji="1" lang="ja-JP" altLang="en-US" sz="3600" b="1" dirty="0">
                <a:latin typeface="Times New Roman" panose="02020603050405020304" pitchFamily="18" charset="0"/>
                <a:ea typeface="UD デジタル 教科書体 N-R" panose="02020400000000000000" pitchFamily="17" charset="-128"/>
                <a:cs typeface="Times New Roman" panose="02020603050405020304" pitchFamily="18" charset="0"/>
              </a:rPr>
              <a:t>黙って服従する</a:t>
            </a:r>
            <a:endParaRPr kumimoji="1" lang="en-US" altLang="ja-JP" sz="3600" b="1"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r>
              <a:rPr lang="ja-JP" altLang="en-US" sz="3600" b="1" dirty="0">
                <a:latin typeface="Times New Roman" panose="02020603050405020304" pitchFamily="18" charset="0"/>
                <a:ea typeface="UD デジタル 教科書体 N-R" panose="02020400000000000000" pitchFamily="17" charset="-128"/>
                <a:cs typeface="Times New Roman" panose="02020603050405020304" pitchFamily="18" charset="0"/>
              </a:rPr>
              <a:t>目標達成のために影響力を受けいれる</a:t>
            </a:r>
            <a:endParaRPr lang="en-US" altLang="ja-JP" sz="3600" b="1"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r>
              <a:rPr lang="ja-JP" altLang="en-US" sz="3600" b="1" dirty="0">
                <a:latin typeface="Times New Roman" panose="02020603050405020304" pitchFamily="18" charset="0"/>
                <a:ea typeface="UD デジタル 教科書体 N-R" panose="02020400000000000000" pitchFamily="17" charset="-128"/>
                <a:cs typeface="Times New Roman" panose="02020603050405020304" pitchFamily="18" charset="0"/>
              </a:rPr>
              <a:t>やや受動的に変革についていく</a:t>
            </a:r>
            <a:endParaRPr lang="en-US" altLang="ja-JP" sz="3600" b="1"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lgn="ctr">
              <a:buNone/>
            </a:pPr>
            <a:r>
              <a:rPr kumimoji="1" lang="ja-JP" altLang="en-US" sz="3600" b="1"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リーダーと共に変革を推進して組織を支える存在</a:t>
            </a:r>
            <a:endParaRPr kumimoji="1" lang="en-US" altLang="ja-JP" sz="3600" b="1"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Wingdings" panose="05000000000000000000" pitchFamily="2" charset="2"/>
              <a:buChar char=""/>
            </a:pP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
        <p:nvSpPr>
          <p:cNvPr id="4" name="矢印: 下 3">
            <a:extLst>
              <a:ext uri="{FF2B5EF4-FFF2-40B4-BE49-F238E27FC236}">
                <a16:creationId xmlns:a16="http://schemas.microsoft.com/office/drawing/2014/main" id="{442B8EFE-8124-E11A-1049-0482173692C4}"/>
              </a:ext>
            </a:extLst>
          </p:cNvPr>
          <p:cNvSpPr/>
          <p:nvPr/>
        </p:nvSpPr>
        <p:spPr>
          <a:xfrm>
            <a:off x="5632174" y="2313787"/>
            <a:ext cx="927652" cy="4903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下 4">
            <a:extLst>
              <a:ext uri="{FF2B5EF4-FFF2-40B4-BE49-F238E27FC236}">
                <a16:creationId xmlns:a16="http://schemas.microsoft.com/office/drawing/2014/main" id="{47B2BA70-F870-F2F9-3861-1757B7A392E9}"/>
              </a:ext>
            </a:extLst>
          </p:cNvPr>
          <p:cNvSpPr/>
          <p:nvPr/>
        </p:nvSpPr>
        <p:spPr>
          <a:xfrm>
            <a:off x="5632174" y="3460584"/>
            <a:ext cx="927652" cy="5322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下 5">
            <a:extLst>
              <a:ext uri="{FF2B5EF4-FFF2-40B4-BE49-F238E27FC236}">
                <a16:creationId xmlns:a16="http://schemas.microsoft.com/office/drawing/2014/main" id="{8A41D0F2-1C91-440B-AB7B-B9D18863CCAD}"/>
              </a:ext>
            </a:extLst>
          </p:cNvPr>
          <p:cNvSpPr/>
          <p:nvPr/>
        </p:nvSpPr>
        <p:spPr>
          <a:xfrm>
            <a:off x="5632174" y="4495578"/>
            <a:ext cx="927652" cy="625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25223148"/>
      </p:ext>
    </p:extLst>
  </p:cSld>
  <p:clrMapOvr>
    <a:masterClrMapping/>
  </p:clrMapOvr>
  <mc:AlternateContent xmlns:mc="http://schemas.openxmlformats.org/markup-compatibility/2006" xmlns:p14="http://schemas.microsoft.com/office/powerpoint/2010/main">
    <mc:Choice Requires="p14">
      <p:transition spd="med" p14:dur="700" advTm="112154">
        <p:fade/>
      </p:transition>
    </mc:Choice>
    <mc:Fallback xmlns="">
      <p:transition spd="med" advTm="112154">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A95761-FB1F-8171-18E7-F26E4B02A3B8}"/>
              </a:ext>
            </a:extLst>
          </p:cNvPr>
          <p:cNvSpPr>
            <a:spLocks noGrp="1"/>
          </p:cNvSpPr>
          <p:nvPr>
            <p:ph type="title"/>
          </p:nvPr>
        </p:nvSpPr>
        <p:spPr/>
        <p:txBody>
          <a:bodyPr/>
          <a:lstStyle/>
          <a:p>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なぜフォロワーの存在感が増すのか</a:t>
            </a:r>
          </a:p>
        </p:txBody>
      </p:sp>
      <p:sp>
        <p:nvSpPr>
          <p:cNvPr id="3" name="コンテンツ プレースホルダー 2">
            <a:extLst>
              <a:ext uri="{FF2B5EF4-FFF2-40B4-BE49-F238E27FC236}">
                <a16:creationId xmlns:a16="http://schemas.microsoft.com/office/drawing/2014/main" id="{DCEC81E1-5A87-D216-E519-96DA12782556}"/>
              </a:ext>
            </a:extLst>
          </p:cNvPr>
          <p:cNvSpPr>
            <a:spLocks noGrp="1"/>
          </p:cNvSpPr>
          <p:nvPr>
            <p:ph idx="1"/>
          </p:nvPr>
        </p:nvSpPr>
        <p:spPr/>
        <p:txBody>
          <a:bodyPr/>
          <a:lstStyle/>
          <a:p>
            <a:pPr>
              <a:buFont typeface="Wingdings" panose="05000000000000000000" pitchFamily="2" charset="2"/>
              <a:buChar char=""/>
            </a:pP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a:t>
            </a:r>
            <a:r>
              <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1</a:t>
            </a:r>
            <a:r>
              <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人の能力では環境の変化に対応できない</a:t>
            </a:r>
            <a:endParaRPr kumimoji="1"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Wingdings" panose="05000000000000000000" pitchFamily="2" charset="2"/>
              <a:buChar cha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役割に関係なく誰もがリーダーそしてフォロワーになることが求められる</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Wingdings" panose="05000000000000000000" pitchFamily="2" charset="2"/>
              <a:buChar cha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よきフォロワーはよきリーダーになる</a:t>
            </a:r>
            <a:endParaRPr kumimoji="1" lang="ja-JP" altLang="en-US" dirty="0"/>
          </a:p>
        </p:txBody>
      </p:sp>
    </p:spTree>
    <p:extLst>
      <p:ext uri="{BB962C8B-B14F-4D97-AF65-F5344CB8AC3E}">
        <p14:creationId xmlns:p14="http://schemas.microsoft.com/office/powerpoint/2010/main" val="248142516"/>
      </p:ext>
    </p:extLst>
  </p:cSld>
  <p:clrMapOvr>
    <a:masterClrMapping/>
  </p:clrMapOvr>
  <mc:AlternateContent xmlns:mc="http://schemas.openxmlformats.org/markup-compatibility/2006" xmlns:p14="http://schemas.microsoft.com/office/powerpoint/2010/main">
    <mc:Choice Requires="p14">
      <p:transition spd="med" p14:dur="700" advTm="199438">
        <p:fade/>
      </p:transition>
    </mc:Choice>
    <mc:Fallback xmlns="">
      <p:transition spd="med" advTm="199438">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64E0D4-28D4-754F-2524-E7382608FCC6}"/>
              </a:ext>
            </a:extLst>
          </p:cNvPr>
          <p:cNvSpPr>
            <a:spLocks noGrp="1"/>
          </p:cNvSpPr>
          <p:nvPr>
            <p:ph type="title"/>
          </p:nvPr>
        </p:nvSpPr>
        <p:spPr>
          <a:xfrm>
            <a:off x="109728" y="649224"/>
            <a:ext cx="11951208" cy="850392"/>
          </a:xfrm>
        </p:spPr>
        <p:txBody>
          <a:bodyPr>
            <a:normAutofit/>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8184AACE-20A4-83C1-7CF0-461C969C1627}"/>
              </a:ext>
            </a:extLst>
          </p:cNvPr>
          <p:cNvSpPr>
            <a:spLocks noGrp="1"/>
          </p:cNvSpPr>
          <p:nvPr>
            <p:ph idx="1"/>
          </p:nvPr>
        </p:nvSpPr>
        <p:spPr>
          <a:xfrm>
            <a:off x="109728" y="1499616"/>
            <a:ext cx="11951208" cy="5248656"/>
          </a:xfrm>
        </p:spPr>
        <p:txBody>
          <a:bodyPr>
            <a:normAutofit lnSpcReduction="10000"/>
          </a:bodyPr>
          <a:lstStyle/>
          <a:p>
            <a:pPr marL="133350" indent="-133350" algn="just">
              <a:buNone/>
            </a:pP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Barnard, C.I.</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1938</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The Functions of the Executive, Cambridge. Harvard University Press.</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（山本安次郎・田杉競・飯野春樹訳</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新訳　　　</a:t>
            </a:r>
          </a:p>
          <a:p>
            <a:pPr marL="133350" indent="-133350" algn="just">
              <a:buNone/>
            </a:pP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経営者の役割</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1968</a:t>
            </a:r>
            <a:r>
              <a:rPr lang="ja-JP" altLang="en-US" sz="15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33350" indent="-133350" algn="just">
              <a:buNone/>
            </a:pPr>
            <a:r>
              <a:rPr lang="en-US" altLang="ja-JP" sz="15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Chemers</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M.M.</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An Integrate Theory of Leadership</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Lawrence Erlbaum Associates. </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（白樫三四郎訳編『リーダーシップの統合理論』北大路書房</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1999</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500" kern="100" dirty="0">
              <a:latin typeface="游明朝" panose="02020400000000000000" pitchFamily="18" charset="-128"/>
              <a:ea typeface="游明朝" panose="02020400000000000000" pitchFamily="18" charset="-128"/>
              <a:cs typeface="Times New Roman" panose="02020603050405020304" pitchFamily="18" charset="0"/>
            </a:endParaRPr>
          </a:p>
          <a:p>
            <a:pPr marL="133350" indent="-133350" algn="just">
              <a:buNone/>
            </a:pP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三隅二不二（</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1978</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）『リーダーシップ行動の科学』有斐閣</a:t>
            </a:r>
            <a:endPar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2005</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）『リーダーシップ入門』日本経済新聞社</a:t>
            </a:r>
            <a:endPar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2002</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）『仕事で一皮むける</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関経連「一皮むけた経験」に学ぶ</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』光文社新書</a:t>
            </a:r>
            <a:endPar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r>
              <a:rPr lang="en-US" altLang="ja-JP" sz="1500" dirty="0" err="1">
                <a:latin typeface="Times New Roman" panose="02020603050405020304" pitchFamily="18" charset="0"/>
                <a:ea typeface="UD デジタル 教科書体 NK-B" panose="02020700000000000000" pitchFamily="18" charset="-128"/>
                <a:cs typeface="Times New Roman" panose="02020603050405020304" pitchFamily="18" charset="0"/>
              </a:rPr>
              <a:t>Kolb,D.A</a:t>
            </a:r>
            <a:r>
              <a:rPr lang="en-US" altLang="ja-JP" sz="15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15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en-US" altLang="ja-JP" sz="1500" dirty="0">
                <a:latin typeface="Times New Roman" panose="02020603050405020304" pitchFamily="18" charset="0"/>
                <a:ea typeface="UD デジタル 教科書体 NK-B" panose="02020700000000000000" pitchFamily="18" charset="-128"/>
                <a:cs typeface="Times New Roman" panose="02020603050405020304" pitchFamily="18" charset="0"/>
              </a:rPr>
              <a:t>1984</a:t>
            </a:r>
            <a:r>
              <a:rPr lang="ja-JP" altLang="en-US" sz="1500" dirty="0">
                <a:latin typeface="Times New Roman" panose="02020603050405020304" pitchFamily="18" charset="0"/>
                <a:ea typeface="UD デジタル 教科書体 NK-B" panose="02020700000000000000" pitchFamily="18" charset="-128"/>
                <a:cs typeface="Times New Roman" panose="02020603050405020304" pitchFamily="18" charset="0"/>
              </a:rPr>
              <a:t>） </a:t>
            </a:r>
            <a:r>
              <a:rPr lang="en-US" altLang="ja-JP" sz="1500" i="1" dirty="0">
                <a:latin typeface="Times New Roman" panose="02020603050405020304" pitchFamily="18" charset="0"/>
                <a:ea typeface="UD デジタル 教科書体 NK-B" panose="02020700000000000000" pitchFamily="18" charset="-128"/>
                <a:cs typeface="Times New Roman" panose="02020603050405020304" pitchFamily="18" charset="0"/>
              </a:rPr>
              <a:t>Experimental Learning</a:t>
            </a:r>
            <a:r>
              <a:rPr lang="en-US" altLang="ja-JP" sz="1500" dirty="0">
                <a:latin typeface="Times New Roman" panose="02020603050405020304" pitchFamily="18" charset="0"/>
                <a:ea typeface="UD デジタル 教科書体 NK-B" panose="02020700000000000000" pitchFamily="18" charset="-128"/>
                <a:cs typeface="Times New Roman" panose="02020603050405020304" pitchFamily="18" charset="0"/>
              </a:rPr>
              <a:t>: </a:t>
            </a:r>
            <a:r>
              <a:rPr lang="en-US" altLang="ja-JP" sz="1500" i="1" dirty="0">
                <a:latin typeface="Times New Roman" panose="02020603050405020304" pitchFamily="18" charset="0"/>
                <a:ea typeface="UD デジタル 教科書体 NK-B" panose="02020700000000000000" pitchFamily="18" charset="-128"/>
                <a:cs typeface="Times New Roman" panose="02020603050405020304" pitchFamily="18" charset="0"/>
              </a:rPr>
              <a:t>Experience as the Source of Learning and Development</a:t>
            </a:r>
            <a:r>
              <a:rPr lang="en-US" altLang="ja-JP" sz="1500" dirty="0">
                <a:latin typeface="Times New Roman" panose="02020603050405020304" pitchFamily="18" charset="0"/>
                <a:ea typeface="UD デジタル 教科書体 NK-B" panose="02020700000000000000" pitchFamily="18" charset="-128"/>
                <a:cs typeface="Times New Roman" panose="02020603050405020304" pitchFamily="18" charset="0"/>
              </a:rPr>
              <a:t>, New Jersey: Prentice-Hall.</a:t>
            </a:r>
            <a:endPar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Kotter, J.P.</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1999</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On What Leaders Really Do</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Harvard Business School Press.</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DIAMOND</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ハーバード・ビジネスレビュー編集部・黒田由貴子・有賀裕子</a:t>
            </a:r>
            <a:r>
              <a:rPr lang="ja-JP" altLang="ja-JP" sz="1500" kern="100" dirty="0">
                <a:effectLst/>
                <a:latin typeface="游明朝" panose="02020400000000000000" pitchFamily="18" charset="-128"/>
                <a:ea typeface="Times New Roman" panose="02020603050405020304" pitchFamily="18" charset="0"/>
                <a:cs typeface="Times New Roman" panose="02020603050405020304" pitchFamily="18" charset="0"/>
              </a:rPr>
              <a:t> </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訳『リーダーシップ論</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人と組織を動かす能力</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版』ダイヤモンド社</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2012</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nSpc>
                <a:spcPct val="107000"/>
              </a:lnSpc>
              <a:spcAft>
                <a:spcPts val="800"/>
              </a:spcAft>
              <a:buNone/>
            </a:pP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Nanus, B.</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1992</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kern="100" dirty="0">
                <a:effectLst/>
                <a:latin typeface="Times New Roman" panose="02020603050405020304" pitchFamily="18" charset="0"/>
                <a:ea typeface="Times New Roman" panose="02020603050405020304" pitchFamily="18" charset="0"/>
                <a:cs typeface="Times New Roman" panose="02020603050405020304" pitchFamily="18" charset="0"/>
              </a:rPr>
              <a:t>Visionary Leadership</a:t>
            </a:r>
            <a:r>
              <a:rPr lang="en-US" altLang="ja-JP" sz="1500" kern="100" dirty="0">
                <a:effectLst/>
                <a:latin typeface="Times New Roman" panose="02020603050405020304" pitchFamily="18" charset="0"/>
                <a:ea typeface="Times New Roman" panose="02020603050405020304" pitchFamily="18" charset="0"/>
                <a:cs typeface="Times New Roman" panose="02020603050405020304" pitchFamily="18" charset="0"/>
              </a:rPr>
              <a:t>, San Francisco: Jossey-Bass. </a:t>
            </a:r>
            <a:r>
              <a:rPr lang="en-US" altLang="ja-JP" sz="1500" kern="100" dirty="0">
                <a:effectLst/>
                <a:latin typeface="游明朝" panose="02020400000000000000" pitchFamily="18" charset="-128"/>
                <a:ea typeface="Times New Roman" panose="02020603050405020304" pitchFamily="18" charset="0"/>
                <a:cs typeface="Times New Roman" panose="02020603050405020304" pitchFamily="18" charset="0"/>
              </a:rPr>
              <a:t>(</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産能大学ビジョン研究会訳『ビジョン・リーダー</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魅力ある未来像の創造と実現に向かって</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』産能大学出版部</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,1994</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133350" indent="-133350">
              <a:lnSpc>
                <a:spcPct val="107000"/>
              </a:lnSpc>
              <a:spcAft>
                <a:spcPts val="800"/>
              </a:spcAft>
              <a:buNone/>
            </a:pP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Northouse, P.G.</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Theory and Practice</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SAGE Publications.</a:t>
            </a:r>
            <a:endPar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66700" indent="-266700" algn="just">
              <a:buNone/>
              <a:tabLst>
                <a:tab pos="533400" algn="l"/>
                <a:tab pos="2700020" algn="ctr"/>
                <a:tab pos="5400040" algn="r"/>
              </a:tabLst>
            </a:pP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Northouse, P.G.</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2021</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Leadership: Theory and Practice</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9</a:t>
            </a:r>
            <a:r>
              <a:rPr lang="en-US" altLang="ja-JP" sz="1500" kern="100" baseline="300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th</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edition, Sage Publications.</a:t>
            </a:r>
          </a:p>
          <a:p>
            <a:pPr marL="266700" indent="-266700" algn="just">
              <a:buNone/>
              <a:tabLst>
                <a:tab pos="533400" algn="l"/>
                <a:tab pos="2700020" algn="ctr"/>
                <a:tab pos="5400040" algn="r"/>
              </a:tabLst>
            </a:pP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小野善生（</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2025</a:t>
            </a:r>
            <a:r>
              <a:rPr lang="ja-JP" altLang="en-US"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5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リーダーシップ徹底講座 第</a:t>
            </a:r>
            <a:r>
              <a:rPr lang="en-US" altLang="ja-JP" sz="15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en-US" sz="15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版：すぐれた管理者を目指す人のために</a:t>
            </a:r>
            <a:r>
              <a:rPr lang="en-US" altLang="ja-JP" sz="15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5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中央経済社</a:t>
            </a:r>
            <a:endPar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66700" indent="-266700" algn="just">
              <a:buNone/>
              <a:tabLst>
                <a:tab pos="533400" algn="l"/>
                <a:tab pos="2700020" algn="ctr"/>
                <a:tab pos="5400040" algn="r"/>
              </a:tabLst>
            </a:pP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Rost, J.C.</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1991</a:t>
            </a:r>
            <a:r>
              <a:rPr lang="ja-JP" altLang="ja-JP" sz="15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5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1500" i="1" kern="100" dirty="0">
                <a:effectLst/>
                <a:latin typeface="Times New Roman" panose="02020603050405020304" pitchFamily="18" charset="0"/>
                <a:ea typeface="Times New Roman" panose="02020603050405020304" pitchFamily="18" charset="0"/>
                <a:cs typeface="Times New Roman" panose="02020603050405020304" pitchFamily="18" charset="0"/>
              </a:rPr>
              <a:t>Leadership for the Twenty-First Century</a:t>
            </a:r>
            <a:r>
              <a:rPr lang="en-US" altLang="ja-JP" sz="1500" kern="100" dirty="0">
                <a:effectLst/>
                <a:latin typeface="Times New Roman" panose="02020603050405020304" pitchFamily="18" charset="0"/>
                <a:ea typeface="Times New Roman" panose="02020603050405020304" pitchFamily="18" charset="0"/>
                <a:cs typeface="Times New Roman" panose="02020603050405020304" pitchFamily="18" charset="0"/>
              </a:rPr>
              <a:t>, Praeger Publishers.</a:t>
            </a:r>
            <a:endParaRPr lang="ja-JP" altLang="ja-JP" sz="15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marL="133350" indent="-133350" algn="just">
              <a:buNone/>
            </a:pP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Stogdill, R.M.</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1950</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Membership and Organization,” </a:t>
            </a:r>
            <a:r>
              <a:rPr lang="en-US" altLang="ja-JP" sz="1500" i="1" dirty="0">
                <a:latin typeface="Times New Roman" panose="02020603050405020304" pitchFamily="18" charset="0"/>
                <a:ea typeface="UD デジタル 教科書体 N-R" panose="02020400000000000000" pitchFamily="17" charset="-128"/>
                <a:cs typeface="Times New Roman" panose="02020603050405020304" pitchFamily="18" charset="0"/>
              </a:rPr>
              <a:t>Psychological Bulletin</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47: pp.1-14.</a:t>
            </a:r>
          </a:p>
          <a:p>
            <a:pPr marL="133350" indent="-133350" algn="just">
              <a:buNone/>
            </a:pPr>
            <a:r>
              <a:rPr kumimoji="1" lang="ja-JP" altLang="en-US"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鈴木竜太（</a:t>
            </a:r>
            <a:r>
              <a:rPr kumimoji="1" lang="en-US" altLang="ja-JP"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2025</a:t>
            </a:r>
            <a:r>
              <a:rPr kumimoji="1" lang="ja-JP" altLang="en-US"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en-US" altLang="ja-JP"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人を動かし、成果を生み出す リーダーシップの科学</a:t>
            </a:r>
            <a:r>
              <a:rPr kumimoji="1" lang="en-US" altLang="ja-JP"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15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endPar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Tannenbaum, R., Weschler, I.R., &amp; </a:t>
            </a:r>
            <a:r>
              <a:rPr lang="en-US" altLang="ja-JP" sz="1500" dirty="0" err="1">
                <a:latin typeface="Times New Roman" panose="02020603050405020304" pitchFamily="18" charset="0"/>
                <a:ea typeface="UD デジタル 教科書体 N-R" panose="02020400000000000000" pitchFamily="17" charset="-128"/>
                <a:cs typeface="Times New Roman" panose="02020603050405020304" pitchFamily="18" charset="0"/>
              </a:rPr>
              <a:t>Massarik</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F. </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1961</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i="1" dirty="0">
                <a:latin typeface="Times New Roman" panose="02020603050405020304" pitchFamily="18" charset="0"/>
                <a:ea typeface="UD デジタル 教科書体 N-R" panose="02020400000000000000" pitchFamily="17" charset="-128"/>
                <a:cs typeface="Times New Roman" panose="02020603050405020304" pitchFamily="18" charset="0"/>
              </a:rPr>
              <a:t> Leadership and Organization</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McGraw-Hill.</a:t>
            </a:r>
          </a:p>
          <a:p>
            <a:pPr marL="133350" indent="-133350" algn="just">
              <a:buNone/>
            </a:pP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Yukl, G.</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1981</a:t>
            </a:r>
            <a:r>
              <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5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in Organizations</a:t>
            </a:r>
            <a:r>
              <a:rPr lang="en-US"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rPr>
              <a:t>, Pearson Education Limited.</a:t>
            </a:r>
            <a:endPar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33350" indent="-133350" algn="just">
              <a:buNone/>
            </a:pPr>
            <a:endPar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lang="ja-JP" altLang="ja-JP" sz="15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kumimoji="1" lang="ja-JP" altLang="en-US" sz="1800" dirty="0"/>
          </a:p>
        </p:txBody>
      </p:sp>
    </p:spTree>
    <p:extLst>
      <p:ext uri="{BB962C8B-B14F-4D97-AF65-F5344CB8AC3E}">
        <p14:creationId xmlns:p14="http://schemas.microsoft.com/office/powerpoint/2010/main" val="15611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828E3B-76AD-B8F7-5727-E75538ABC136}"/>
              </a:ext>
            </a:extLst>
          </p:cNvPr>
          <p:cNvSpPr>
            <a:spLocks noGrp="1"/>
          </p:cNvSpPr>
          <p:nvPr>
            <p:ph type="title"/>
          </p:nvPr>
        </p:nvSpPr>
        <p:spPr>
          <a:xfrm>
            <a:off x="1588" y="284176"/>
            <a:ext cx="10984138" cy="1508760"/>
          </a:xfrm>
        </p:spPr>
        <p:txBody>
          <a:bodyPr anchor="ctr">
            <a:normAutofit/>
          </a:bodyPr>
          <a:lstStyle/>
          <a:p>
            <a:r>
              <a:rPr lang="ja-JP" altLang="en-US" sz="4000" dirty="0">
                <a:solidFill>
                  <a:schemeClr val="accent6">
                    <a:lumMod val="50000"/>
                  </a:schemeClr>
                </a:solidFill>
                <a:latin typeface="UD デジタル 教科書体 N-B" panose="02020700000000000000" pitchFamily="17" charset="-128"/>
                <a:ea typeface="UD デジタル 教科書体 N-B" panose="02020700000000000000" pitchFamily="17" charset="-128"/>
              </a:rPr>
              <a:t>なぜ、リーダーが必要なのか？</a:t>
            </a:r>
          </a:p>
        </p:txBody>
      </p:sp>
      <p:sp>
        <p:nvSpPr>
          <p:cNvPr id="3" name="コンテンツ プレースホルダー 2">
            <a:extLst>
              <a:ext uri="{FF2B5EF4-FFF2-40B4-BE49-F238E27FC236}">
                <a16:creationId xmlns:a16="http://schemas.microsoft.com/office/drawing/2014/main" id="{1AA8AEB6-3822-FAFB-E9CB-165F209AD83B}"/>
              </a:ext>
            </a:extLst>
          </p:cNvPr>
          <p:cNvSpPr>
            <a:spLocks noGrp="1"/>
          </p:cNvSpPr>
          <p:nvPr>
            <p:ph idx="1"/>
          </p:nvPr>
        </p:nvSpPr>
        <p:spPr>
          <a:xfrm>
            <a:off x="119338" y="1916832"/>
            <a:ext cx="9361039" cy="4495800"/>
          </a:xfrm>
        </p:spPr>
        <p:txBody>
          <a:bodyPr anchor="t"/>
          <a:lstStyle/>
          <a:p>
            <a:pPr marL="457200" indent="-457200">
              <a:buFont typeface="Arial" panose="020B0604020202020204" pitchFamily="34" charset="0"/>
              <a:buChar char="•"/>
            </a:pPr>
            <a:r>
              <a:rPr lang="en-US" altLang="ja-JP" sz="3200" dirty="0">
                <a:latin typeface="UD デジタル 教科書体 N-R" panose="02020400000000000000" pitchFamily="17" charset="-128"/>
                <a:ea typeface="UD デジタル 教科書体 N-R" panose="02020400000000000000" pitchFamily="17" charset="-128"/>
              </a:rPr>
              <a:t>1</a:t>
            </a:r>
            <a:r>
              <a:rPr lang="ja-JP" altLang="en-US" sz="3200" dirty="0">
                <a:latin typeface="UD デジタル 教科書体 N-R" panose="02020400000000000000" pitchFamily="17" charset="-128"/>
                <a:ea typeface="UD デジタル 教科書体 N-R" panose="02020400000000000000" pitchFamily="17" charset="-128"/>
              </a:rPr>
              <a:t>人の力では、できないことがある</a:t>
            </a:r>
          </a:p>
          <a:p>
            <a:pPr marL="457200" indent="-457200">
              <a:buFont typeface="Arial" panose="020B0604020202020204" pitchFamily="34" charset="0"/>
              <a:buChar char="•"/>
            </a:pPr>
            <a:r>
              <a:rPr lang="en-US" altLang="ja-JP" sz="3200" dirty="0">
                <a:latin typeface="UD デジタル 教科書体 N-R" panose="02020400000000000000" pitchFamily="17" charset="-128"/>
                <a:ea typeface="UD デジタル 教科書体 N-R" panose="02020400000000000000" pitchFamily="17" charset="-128"/>
              </a:rPr>
              <a:t>1</a:t>
            </a:r>
            <a:r>
              <a:rPr lang="ja-JP" altLang="en-US" sz="3200" dirty="0">
                <a:latin typeface="UD デジタル 教科書体 N-R" panose="02020400000000000000" pitchFamily="17" charset="-128"/>
                <a:ea typeface="UD デジタル 教科書体 N-R" panose="02020400000000000000" pitchFamily="17" charset="-128"/>
              </a:rPr>
              <a:t>人でできなければ、人々と協力する</a:t>
            </a:r>
          </a:p>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rPr>
              <a:t>そんな時に必要なのが組織</a:t>
            </a:r>
          </a:p>
          <a:p>
            <a:pPr marL="457200" indent="-457200">
              <a:buFont typeface="Arial" panose="020B0604020202020204" pitchFamily="34" charset="0"/>
              <a:buChar char="•"/>
            </a:pPr>
            <a:r>
              <a:rPr lang="ja-JP" altLang="en-US" sz="3200" dirty="0">
                <a:latin typeface="UD デジタル 教科書体 N-R" panose="02020400000000000000" pitchFamily="17" charset="-128"/>
                <a:ea typeface="UD デジタル 教科書体 N-R" panose="02020400000000000000" pitchFamily="17" charset="-128"/>
              </a:rPr>
              <a:t>組織がうまくいくかどうかはまとめ役のリーダーシップしだい</a:t>
            </a:r>
          </a:p>
          <a:p>
            <a:endParaRPr kumimoji="1" lang="ja-JP" altLang="en-US" dirty="0"/>
          </a:p>
        </p:txBody>
      </p:sp>
    </p:spTree>
    <p:extLst>
      <p:ext uri="{BB962C8B-B14F-4D97-AF65-F5344CB8AC3E}">
        <p14:creationId xmlns:p14="http://schemas.microsoft.com/office/powerpoint/2010/main" val="120347021"/>
      </p:ext>
    </p:extLst>
  </p:cSld>
  <p:clrMapOvr>
    <a:masterClrMapping/>
  </p:clrMapOvr>
  <mc:AlternateContent xmlns:mc="http://schemas.openxmlformats.org/markup-compatibility/2006" xmlns:p14="http://schemas.microsoft.com/office/powerpoint/2010/main">
    <mc:Choice Requires="p14">
      <p:transition spd="med" p14:dur="700" advTm="388920">
        <p:fade/>
      </p:transition>
    </mc:Choice>
    <mc:Fallback xmlns="">
      <p:transition spd="med" advTm="38892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39C598-9E46-8609-06FE-4D4089B0A825}"/>
              </a:ext>
            </a:extLst>
          </p:cNvPr>
          <p:cNvSpPr>
            <a:spLocks noGrp="1"/>
          </p:cNvSpPr>
          <p:nvPr>
            <p:ph type="title"/>
          </p:nvPr>
        </p:nvSpPr>
        <p:spPr/>
        <p:txBody>
          <a:bodyP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リーダーとリーダーシップの違い</a:t>
            </a:r>
            <a:endParaRPr kumimoji="1" lang="ja-JP" altLang="en-US" sz="3600" dirty="0"/>
          </a:p>
        </p:txBody>
      </p:sp>
      <p:sp>
        <p:nvSpPr>
          <p:cNvPr id="3" name="コンテンツ プレースホルダー 2">
            <a:extLst>
              <a:ext uri="{FF2B5EF4-FFF2-40B4-BE49-F238E27FC236}">
                <a16:creationId xmlns:a16="http://schemas.microsoft.com/office/drawing/2014/main" id="{3545F23D-3926-146D-67DA-B39CC398BBE3}"/>
              </a:ext>
            </a:extLst>
          </p:cNvPr>
          <p:cNvSpPr>
            <a:spLocks noGrp="1"/>
          </p:cNvSpPr>
          <p:nvPr>
            <p:ph idx="1"/>
          </p:nvPr>
        </p:nvSpPr>
        <p:spPr/>
        <p:txBody>
          <a:bodyPr/>
          <a:lstStyle/>
          <a:p>
            <a:pPr marL="0" indent="0" rtl="0">
              <a:buNone/>
            </a:pPr>
            <a:r>
              <a:rPr lang="ja-JP" altLang="en-US" sz="2800" dirty="0">
                <a:latin typeface="UD デジタル 教科書体 N-R" panose="02020400000000000000" pitchFamily="17" charset="-128"/>
                <a:ea typeface="UD デジタル 教科書体 N-R" panose="02020400000000000000" pitchFamily="17" charset="-128"/>
              </a:rPr>
              <a:t>リーダー</a:t>
            </a:r>
          </a:p>
          <a:p>
            <a:pPr rtl="0"/>
            <a:r>
              <a:rPr lang="ja-JP" altLang="en-US" sz="2800" dirty="0">
                <a:latin typeface="UD デジタル 教科書体 N-R" panose="02020400000000000000" pitchFamily="17" charset="-128"/>
                <a:ea typeface="UD デジタル 教科書体 N-R" panose="02020400000000000000" pitchFamily="17" charset="-128"/>
              </a:rPr>
              <a:t>リーダーシップを発揮する人</a:t>
            </a:r>
          </a:p>
          <a:p>
            <a:pPr marL="0" indent="0" rtl="0">
              <a:buNone/>
            </a:pPr>
            <a:r>
              <a:rPr lang="ja-JP" altLang="en-US" sz="2800" dirty="0">
                <a:latin typeface="UD デジタル 教科書体 N-R" panose="02020400000000000000" pitchFamily="17" charset="-128"/>
                <a:ea typeface="UD デジタル 教科書体 N-R" panose="02020400000000000000" pitchFamily="17" charset="-128"/>
              </a:rPr>
              <a:t>リーダーシップ</a:t>
            </a:r>
          </a:p>
          <a:p>
            <a:pPr rtl="0"/>
            <a:r>
              <a:rPr lang="ja-JP" altLang="en-US" sz="2800" dirty="0">
                <a:latin typeface="UD デジタル 教科書体 N-R" panose="02020400000000000000" pitchFamily="17" charset="-128"/>
                <a:ea typeface="UD デジタル 教科書体 N-R" panose="02020400000000000000" pitchFamily="17" charset="-128"/>
              </a:rPr>
              <a:t>リーダーとフォロワーとの間で生じる社会的な現象</a:t>
            </a:r>
          </a:p>
          <a:p>
            <a:endParaRPr kumimoji="1" lang="ja-JP" altLang="en-US" dirty="0"/>
          </a:p>
        </p:txBody>
      </p:sp>
    </p:spTree>
    <p:extLst>
      <p:ext uri="{BB962C8B-B14F-4D97-AF65-F5344CB8AC3E}">
        <p14:creationId xmlns:p14="http://schemas.microsoft.com/office/powerpoint/2010/main" val="3670429588"/>
      </p:ext>
    </p:extLst>
  </p:cSld>
  <p:clrMapOvr>
    <a:masterClrMapping/>
  </p:clrMapOvr>
  <mc:AlternateContent xmlns:mc="http://schemas.openxmlformats.org/markup-compatibility/2006" xmlns:p14="http://schemas.microsoft.com/office/powerpoint/2010/main">
    <mc:Choice Requires="p14">
      <p:transition spd="med" p14:dur="700" advTm="148424">
        <p:fade/>
      </p:transition>
    </mc:Choice>
    <mc:Fallback xmlns="">
      <p:transition spd="med" advTm="148424">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B875A6-3763-8010-FBFC-9DBFDDD84FED}"/>
              </a:ext>
            </a:extLst>
          </p:cNvPr>
          <p:cNvSpPr>
            <a:spLocks noGrp="1"/>
          </p:cNvSpPr>
          <p:nvPr>
            <p:ph type="title"/>
          </p:nvPr>
        </p:nvSpPr>
        <p:spPr>
          <a:xfrm>
            <a:off x="839417" y="380999"/>
            <a:ext cx="10057185" cy="1818861"/>
          </a:xfrm>
        </p:spPr>
        <p:txBody>
          <a:bodyPr anchor="ctr">
            <a:normAutofit/>
          </a:bodyPr>
          <a:lstStyle/>
          <a:p>
            <a:r>
              <a:rPr lang="ja-JP" altLang="en-US" dirty="0">
                <a:latin typeface="UD デジタル 教科書体 NK-B" panose="02020700000000000000" pitchFamily="18" charset="-128"/>
                <a:ea typeface="UD デジタル 教科書体 NK-B" panose="02020700000000000000" pitchFamily="18" charset="-128"/>
              </a:rPr>
              <a:t>リーダーが生まれるパターン</a:t>
            </a:r>
            <a:endParaRPr lang="ja-JP" altLang="en-US" dirty="0"/>
          </a:p>
        </p:txBody>
      </p:sp>
      <p:sp>
        <p:nvSpPr>
          <p:cNvPr id="3" name="コンテンツ プレースホルダー 2">
            <a:extLst>
              <a:ext uri="{FF2B5EF4-FFF2-40B4-BE49-F238E27FC236}">
                <a16:creationId xmlns:a16="http://schemas.microsoft.com/office/drawing/2014/main" id="{CB4218B3-FB0F-D48E-4442-2E2891425A89}"/>
              </a:ext>
            </a:extLst>
          </p:cNvPr>
          <p:cNvSpPr>
            <a:spLocks noGrp="1"/>
          </p:cNvSpPr>
          <p:nvPr>
            <p:ph idx="1"/>
          </p:nvPr>
        </p:nvSpPr>
        <p:spPr>
          <a:xfrm>
            <a:off x="839417" y="2084648"/>
            <a:ext cx="10057185" cy="2688704"/>
          </a:xfrm>
        </p:spPr>
        <p:txBody>
          <a:bodyPr anchor="ctr"/>
          <a:lstStyle/>
          <a:p>
            <a:pPr rtl="0"/>
            <a:r>
              <a:rPr lang="ja-JP" altLang="en-US" sz="3600" dirty="0">
                <a:latin typeface="UD デジタル 教科書体 N-R" panose="02020400000000000000" pitchFamily="17" charset="-128"/>
                <a:ea typeface="UD デジタル 教科書体 N-R" panose="02020400000000000000" pitchFamily="17" charset="-128"/>
              </a:rPr>
              <a:t>指名されたリーダー</a:t>
            </a:r>
          </a:p>
          <a:p>
            <a:pPr rtl="0"/>
            <a:r>
              <a:rPr lang="ja-JP" altLang="en-US" sz="3600" dirty="0">
                <a:latin typeface="UD デジタル 教科書体 N-R" panose="02020400000000000000" pitchFamily="17" charset="-128"/>
                <a:ea typeface="UD デジタル 教科書体 N-R" panose="02020400000000000000" pitchFamily="17" charset="-128"/>
              </a:rPr>
              <a:t>選ばれたリーダー</a:t>
            </a:r>
          </a:p>
          <a:p>
            <a:pPr rtl="0"/>
            <a:r>
              <a:rPr lang="ja-JP" altLang="en-US" sz="3600" dirty="0">
                <a:latin typeface="UD デジタル 教科書体 N-R" panose="02020400000000000000" pitchFamily="17" charset="-128"/>
                <a:ea typeface="UD デジタル 教科書体 N-R" panose="02020400000000000000" pitchFamily="17" charset="-128"/>
              </a:rPr>
              <a:t>自然発生的リーダー</a:t>
            </a:r>
          </a:p>
          <a:p>
            <a:endParaRPr kumimoji="1" lang="ja-JP" altLang="en-US" dirty="0"/>
          </a:p>
        </p:txBody>
      </p:sp>
    </p:spTree>
    <p:extLst>
      <p:ext uri="{BB962C8B-B14F-4D97-AF65-F5344CB8AC3E}">
        <p14:creationId xmlns:p14="http://schemas.microsoft.com/office/powerpoint/2010/main" val="886549714"/>
      </p:ext>
    </p:extLst>
  </p:cSld>
  <p:clrMapOvr>
    <a:masterClrMapping/>
  </p:clrMapOvr>
  <mc:AlternateContent xmlns:mc="http://schemas.openxmlformats.org/markup-compatibility/2006" xmlns:p14="http://schemas.microsoft.com/office/powerpoint/2010/main">
    <mc:Choice Requires="p14">
      <p:transition spd="med" p14:dur="700" advTm="459073">
        <p:fade/>
      </p:transition>
    </mc:Choice>
    <mc:Fallback xmlns="">
      <p:transition spd="med" advTm="459073">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809AA000-73C8-E859-EEED-3222EAE51A5F}"/>
              </a:ext>
            </a:extLst>
          </p:cNvPr>
          <p:cNvSpPr>
            <a:spLocks noGrp="1"/>
          </p:cNvSpPr>
          <p:nvPr>
            <p:ph type="title"/>
          </p:nvPr>
        </p:nvSpPr>
        <p:spPr>
          <a:xfrm>
            <a:off x="970181" y="472885"/>
            <a:ext cx="10969943" cy="980261"/>
          </a:xfrm>
        </p:spPr>
        <p:txBody>
          <a:bodyPr anchor="ctr">
            <a:normAutofit/>
          </a:bodyPr>
          <a:lstStyle/>
          <a:p>
            <a:r>
              <a:rPr lang="ja-JP" altLang="en-US" dirty="0">
                <a:latin typeface="UD デジタル 教科書体 NK-B" panose="02020700000000000000" pitchFamily="18" charset="-128"/>
                <a:ea typeface="UD デジタル 教科書体 NK-B" panose="02020700000000000000" pitchFamily="18" charset="-128"/>
              </a:rPr>
              <a:t>リーダーとは何者か</a:t>
            </a:r>
          </a:p>
        </p:txBody>
      </p:sp>
      <p:graphicFrame>
        <p:nvGraphicFramePr>
          <p:cNvPr id="13" name="図表 12">
            <a:extLst>
              <a:ext uri="{FF2B5EF4-FFF2-40B4-BE49-F238E27FC236}">
                <a16:creationId xmlns:a16="http://schemas.microsoft.com/office/drawing/2014/main" id="{C47340BE-FA13-14C3-551D-AFB91C5A83C6}"/>
              </a:ext>
            </a:extLst>
          </p:cNvPr>
          <p:cNvGraphicFramePr/>
          <p:nvPr/>
        </p:nvGraphicFramePr>
        <p:xfrm>
          <a:off x="3287271" y="1715272"/>
          <a:ext cx="6688232" cy="3845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正方形/長方形 3">
            <a:extLst>
              <a:ext uri="{FF2B5EF4-FFF2-40B4-BE49-F238E27FC236}">
                <a16:creationId xmlns:a16="http://schemas.microsoft.com/office/drawing/2014/main" id="{C8970C11-0977-2131-7AEC-E3D7CA0340B4}"/>
              </a:ext>
            </a:extLst>
          </p:cNvPr>
          <p:cNvSpPr>
            <a:spLocks noChangeArrowheads="1"/>
          </p:cNvSpPr>
          <p:nvPr/>
        </p:nvSpPr>
        <p:spPr bwMode="auto">
          <a:xfrm>
            <a:off x="3379613" y="5822200"/>
            <a:ext cx="6688231" cy="77515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16" tIns="45708" rIns="91416" bIns="45708" numCol="1" anchor="ctr" anchorCtr="0" compatLnSpc="1">
            <a:prstTxWarp prst="textNoShape">
              <a:avLst/>
            </a:prstTxWarp>
          </a:bodyPr>
          <a:lstStyle/>
          <a:p>
            <a:pPr algn="ctr" defTabSz="914126" eaLnBrk="0" fontAlgn="base" hangingPunct="0">
              <a:spcBef>
                <a:spcPct val="0"/>
              </a:spcBef>
              <a:spcAft>
                <a:spcPct val="0"/>
              </a:spcAft>
            </a:pPr>
            <a:r>
              <a:rPr lang="ja-JP" altLang="ja-JP" sz="1600" dirty="0">
                <a:solidFill>
                  <a:schemeClr val="tx2"/>
                </a:solidFill>
                <a:latin typeface="游明朝" panose="02020400000000000000" pitchFamily="18" charset="-128"/>
                <a:ea typeface="UD デジタル 教科書体 N-B" panose="02020700000000000000" pitchFamily="17" charset="-128"/>
                <a:cs typeface="Times New Roman" panose="02020603050405020304" pitchFamily="18" charset="0"/>
              </a:rPr>
              <a:t>なし　　公式的な承認　　あり　　　　</a:t>
            </a:r>
            <a:r>
              <a:rPr lang="ja-JP" altLang="ja-JP" sz="1600" dirty="0">
                <a:solidFill>
                  <a:schemeClr val="accent6">
                    <a:lumMod val="50000"/>
                  </a:schemeClr>
                </a:solidFill>
                <a:latin typeface="游明朝" panose="02020400000000000000" pitchFamily="18" charset="-128"/>
                <a:ea typeface="UD デジタル 教科書体 N-B" panose="02020700000000000000" pitchFamily="17" charset="-128"/>
                <a:cs typeface="Times New Roman" panose="02020603050405020304" pitchFamily="18" charset="0"/>
              </a:rPr>
              <a:t>　　</a:t>
            </a:r>
            <a:endParaRPr lang="ja-JP" altLang="ja-JP" sz="3599" dirty="0">
              <a:solidFill>
                <a:schemeClr val="accent6">
                  <a:lumMod val="50000"/>
                </a:schemeClr>
              </a:solidFill>
              <a:latin typeface="Arial" panose="020B0604020202020204" pitchFamily="34" charset="0"/>
            </a:endParaRPr>
          </a:p>
        </p:txBody>
      </p:sp>
      <p:sp>
        <p:nvSpPr>
          <p:cNvPr id="15" name="正方形/長方形 4">
            <a:extLst>
              <a:ext uri="{FF2B5EF4-FFF2-40B4-BE49-F238E27FC236}">
                <a16:creationId xmlns:a16="http://schemas.microsoft.com/office/drawing/2014/main" id="{70EA6AD8-2E2C-55BE-3311-6FB48A32C28F}"/>
              </a:ext>
            </a:extLst>
          </p:cNvPr>
          <p:cNvSpPr>
            <a:spLocks noChangeArrowheads="1"/>
          </p:cNvSpPr>
          <p:nvPr/>
        </p:nvSpPr>
        <p:spPr bwMode="auto">
          <a:xfrm>
            <a:off x="1737666" y="1453146"/>
            <a:ext cx="957665" cy="4369055"/>
          </a:xfrm>
          <a:prstGeom prst="rect">
            <a:avLst/>
          </a:prstGeom>
          <a:ln/>
        </p:spPr>
        <p:style>
          <a:lnRef idx="2">
            <a:schemeClr val="accent1"/>
          </a:lnRef>
          <a:fillRef idx="1">
            <a:schemeClr val="lt1"/>
          </a:fillRef>
          <a:effectRef idx="0">
            <a:schemeClr val="accent1"/>
          </a:effectRef>
          <a:fontRef idx="minor">
            <a:schemeClr val="dk1"/>
          </a:fontRef>
        </p:style>
        <p:txBody>
          <a:bodyPr vert="eaVert" wrap="square" lIns="91416" tIns="45708" rIns="91416" bIns="45708" numCol="1" anchor="ctr" anchorCtr="0" compatLnSpc="1">
            <a:prstTxWarp prst="textNoShape">
              <a:avLst/>
            </a:prstTxWarp>
          </a:bodyPr>
          <a:lstStyle/>
          <a:p>
            <a:pPr indent="266620" defTabSz="914126" eaLnBrk="0" fontAlgn="base" hangingPunct="0">
              <a:spcBef>
                <a:spcPct val="0"/>
              </a:spcBef>
              <a:spcAft>
                <a:spcPct val="0"/>
              </a:spcAft>
            </a:pPr>
            <a:r>
              <a:rPr lang="ja-JP" altLang="ja-JP" sz="1600" dirty="0">
                <a:solidFill>
                  <a:schemeClr val="tx2"/>
                </a:solidFill>
                <a:latin typeface="游明朝" panose="02020400000000000000" pitchFamily="18" charset="-128"/>
                <a:ea typeface="UD デジタル 教科書体 N-B" panose="02020700000000000000" pitchFamily="17" charset="-128"/>
                <a:cs typeface="Times New Roman" panose="02020603050405020304" pitchFamily="18" charset="0"/>
              </a:rPr>
              <a:t>あり　ついてくるフォロワー　なし</a:t>
            </a:r>
            <a:endParaRPr lang="ja-JP" altLang="ja-JP" sz="1999" dirty="0">
              <a:solidFill>
                <a:schemeClr val="tx2"/>
              </a:solidFill>
            </a:endParaRPr>
          </a:p>
        </p:txBody>
      </p:sp>
      <p:sp>
        <p:nvSpPr>
          <p:cNvPr id="16" name="Rectangle 12">
            <a:extLst>
              <a:ext uri="{FF2B5EF4-FFF2-40B4-BE49-F238E27FC236}">
                <a16:creationId xmlns:a16="http://schemas.microsoft.com/office/drawing/2014/main" id="{31DB0387-5F01-F06F-AA32-E4137184A642}"/>
              </a:ext>
            </a:extLst>
          </p:cNvPr>
          <p:cNvSpPr>
            <a:spLocks noChangeArrowheads="1"/>
          </p:cNvSpPr>
          <p:nvPr/>
        </p:nvSpPr>
        <p:spPr bwMode="auto">
          <a:xfrm>
            <a:off x="3287272" y="2257151"/>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ja-JP" altLang="en-US" sz="1799"/>
          </a:p>
        </p:txBody>
      </p:sp>
      <p:sp>
        <p:nvSpPr>
          <p:cNvPr id="17" name="Rectangle 15">
            <a:extLst>
              <a:ext uri="{FF2B5EF4-FFF2-40B4-BE49-F238E27FC236}">
                <a16:creationId xmlns:a16="http://schemas.microsoft.com/office/drawing/2014/main" id="{B276795C-03BB-C99B-D6BF-9CEB1E4D802C}"/>
              </a:ext>
            </a:extLst>
          </p:cNvPr>
          <p:cNvSpPr>
            <a:spLocks noChangeArrowheads="1"/>
          </p:cNvSpPr>
          <p:nvPr/>
        </p:nvSpPr>
        <p:spPr bwMode="auto">
          <a:xfrm>
            <a:off x="3287272" y="2485692"/>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ja-JP" altLang="en-US" sz="1799"/>
          </a:p>
        </p:txBody>
      </p:sp>
      <p:sp>
        <p:nvSpPr>
          <p:cNvPr id="18" name="Rectangle 16">
            <a:extLst>
              <a:ext uri="{FF2B5EF4-FFF2-40B4-BE49-F238E27FC236}">
                <a16:creationId xmlns:a16="http://schemas.microsoft.com/office/drawing/2014/main" id="{AA0945CB-1AB0-CA14-DB1C-26B5EEA6E784}"/>
              </a:ext>
            </a:extLst>
          </p:cNvPr>
          <p:cNvSpPr>
            <a:spLocks noChangeArrowheads="1"/>
          </p:cNvSpPr>
          <p:nvPr/>
        </p:nvSpPr>
        <p:spPr bwMode="auto">
          <a:xfrm>
            <a:off x="3287272" y="5637646"/>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ja-JP" altLang="en-US" sz="1799"/>
          </a:p>
        </p:txBody>
      </p:sp>
    </p:spTree>
    <p:extLst>
      <p:ext uri="{BB962C8B-B14F-4D97-AF65-F5344CB8AC3E}">
        <p14:creationId xmlns:p14="http://schemas.microsoft.com/office/powerpoint/2010/main" val="2095898769"/>
      </p:ext>
    </p:extLst>
  </p:cSld>
  <p:clrMapOvr>
    <a:masterClrMapping/>
  </p:clrMapOvr>
  <mc:AlternateContent xmlns:mc="http://schemas.openxmlformats.org/markup-compatibility/2006" xmlns:p14="http://schemas.microsoft.com/office/powerpoint/2010/main">
    <mc:Choice Requires="p14">
      <p:transition spd="med" p14:dur="700" advTm="104520">
        <p:fade/>
      </p:transition>
    </mc:Choice>
    <mc:Fallback xmlns="">
      <p:transition spd="med" advTm="10452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10B8FB-7976-7237-6750-9FD961209499}"/>
              </a:ext>
            </a:extLst>
          </p:cNvPr>
          <p:cNvSpPr>
            <a:spLocks noGrp="1"/>
          </p:cNvSpPr>
          <p:nvPr>
            <p:ph type="title"/>
          </p:nvPr>
        </p:nvSpPr>
        <p:spPr>
          <a:xfrm>
            <a:off x="243918" y="706016"/>
            <a:ext cx="8400643" cy="1066800"/>
          </a:xfrm>
        </p:spPr>
        <p:txBody>
          <a:bodyPr anchor="ctr">
            <a:normAutofit/>
          </a:bodyPr>
          <a:lstStyle/>
          <a:p>
            <a:r>
              <a:rPr lang="ja-JP" altLang="en-US" sz="3600" dirty="0">
                <a:latin typeface="UD デジタル 教科書体 NP-B" panose="02020700000000000000" pitchFamily="18" charset="-128"/>
                <a:ea typeface="UD デジタル 教科書体 NP-B" panose="02020700000000000000" pitchFamily="18" charset="-128"/>
              </a:rPr>
              <a:t>組織とは何か</a:t>
            </a:r>
            <a:endParaRPr lang="ja-JP" altLang="en-US" sz="4000" dirty="0"/>
          </a:p>
        </p:txBody>
      </p:sp>
      <p:sp>
        <p:nvSpPr>
          <p:cNvPr id="3" name="コンテンツ プレースホルダー 2">
            <a:extLst>
              <a:ext uri="{FF2B5EF4-FFF2-40B4-BE49-F238E27FC236}">
                <a16:creationId xmlns:a16="http://schemas.microsoft.com/office/drawing/2014/main" id="{4AD0F590-31EB-F381-5F17-7D617B8AFD47}"/>
              </a:ext>
            </a:extLst>
          </p:cNvPr>
          <p:cNvSpPr>
            <a:spLocks noGrp="1"/>
          </p:cNvSpPr>
          <p:nvPr>
            <p:ph idx="1"/>
          </p:nvPr>
        </p:nvSpPr>
        <p:spPr>
          <a:xfrm>
            <a:off x="317070" y="1772816"/>
            <a:ext cx="8675733" cy="4648200"/>
          </a:xfrm>
        </p:spPr>
        <p:txBody>
          <a:bodyPr>
            <a:normAutofit/>
          </a:bodyPr>
          <a:lstStyle/>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組織の定義（バーナード</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,1938</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組織とは、二人またはそれ以上の人間の意識的に調整された行動または諸力の体系</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システム</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である。　</a:t>
            </a:r>
            <a:endParaRPr lang="ja"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組織の基本要素</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共通目的</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貢献意欲</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コミュニケーション</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367583580"/>
      </p:ext>
    </p:extLst>
  </p:cSld>
  <p:clrMapOvr>
    <a:masterClrMapping/>
  </p:clrMapOvr>
  <mc:AlternateContent xmlns:mc="http://schemas.openxmlformats.org/markup-compatibility/2006" xmlns:p14="http://schemas.microsoft.com/office/powerpoint/2010/main">
    <mc:Choice Requires="p14">
      <p:transition spd="med" p14:dur="700" advTm="154739">
        <p:fade/>
      </p:transition>
    </mc:Choice>
    <mc:Fallback xmlns="">
      <p:transition spd="med" advTm="154739">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B91C57-D569-93E9-3346-9734261E775E}"/>
              </a:ext>
            </a:extLst>
          </p:cNvPr>
          <p:cNvSpPr>
            <a:spLocks noGrp="1"/>
          </p:cNvSpPr>
          <p:nvPr>
            <p:ph type="title"/>
          </p:nvPr>
        </p:nvSpPr>
        <p:spPr>
          <a:xfrm>
            <a:off x="479376" y="620688"/>
            <a:ext cx="10188626" cy="864096"/>
          </a:xfrm>
        </p:spPr>
        <p:txBody>
          <a:bodyPr anchor="ctr">
            <a:normAutofit/>
          </a:bodyPr>
          <a:lstStyle/>
          <a:p>
            <a:r>
              <a:rPr lang="ja-JP" altLang="en-US" sz="3600" dirty="0">
                <a:latin typeface="UD デジタル 教科書体 NP-B" panose="02020700000000000000" pitchFamily="18" charset="-128"/>
                <a:ea typeface="UD デジタル 教科書体 NP-B" panose="02020700000000000000" pitchFamily="18" charset="-128"/>
              </a:rPr>
              <a:t>組織が目指すべきもの－共通目的</a:t>
            </a:r>
            <a:endParaRPr lang="ja-JP" altLang="en-US" sz="3600" dirty="0"/>
          </a:p>
        </p:txBody>
      </p:sp>
      <p:sp>
        <p:nvSpPr>
          <p:cNvPr id="3" name="コンテンツ プレースホルダー 2">
            <a:extLst>
              <a:ext uri="{FF2B5EF4-FFF2-40B4-BE49-F238E27FC236}">
                <a16:creationId xmlns:a16="http://schemas.microsoft.com/office/drawing/2014/main" id="{410DBF1A-8B87-8B10-5D4E-32AB18162C34}"/>
              </a:ext>
            </a:extLst>
          </p:cNvPr>
          <p:cNvSpPr>
            <a:spLocks noGrp="1"/>
          </p:cNvSpPr>
          <p:nvPr>
            <p:ph idx="1"/>
          </p:nvPr>
        </p:nvSpPr>
        <p:spPr>
          <a:xfrm>
            <a:off x="1524464" y="2060848"/>
            <a:ext cx="9143538" cy="4607024"/>
          </a:xfrm>
        </p:spPr>
        <p:txBody>
          <a:bodyPr>
            <a:normAutofit/>
          </a:bodyPr>
          <a:lstStyle/>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理念・社是・ミッションといった究極目的</a:t>
            </a:r>
            <a:endParaRPr lang="en-US" altLang="ja-JP" sz="2400" dirty="0">
              <a:latin typeface="UD デジタル 教科書体 N-R" panose="02020400000000000000" pitchFamily="17" charset="-128"/>
              <a:ea typeface="UD デジタル 教科書体 N-R" panose="02020400000000000000" pitchFamily="17" charset="-128"/>
            </a:endParaRPr>
          </a:p>
          <a:p>
            <a:pPr marL="109537" indent="0" algn="ctr">
              <a:buNone/>
              <a:defRPr/>
            </a:pP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追い続ける理想像</a:t>
            </a:r>
            <a:r>
              <a:rPr lang="en-US" altLang="ja-JP" sz="2400" dirty="0">
                <a:latin typeface="UD デジタル 教科書体 N-R" panose="02020400000000000000" pitchFamily="17" charset="-128"/>
                <a:ea typeface="UD デジタル 教科書体 N-R" panose="02020400000000000000" pitchFamily="17" charset="-128"/>
              </a:rPr>
              <a:t>)</a:t>
            </a:r>
          </a:p>
          <a:p>
            <a:pPr marL="109537" indent="0" algn="ctr">
              <a:buNone/>
              <a:defRPr/>
            </a:pPr>
            <a:r>
              <a:rPr lang="ja-JP" altLang="en-US" sz="2800" dirty="0">
                <a:latin typeface="UD デジタル 教科書体 N-R" panose="02020400000000000000" pitchFamily="17" charset="-128"/>
                <a:ea typeface="UD デジタル 教科書体 N-R" panose="02020400000000000000" pitchFamily="17" charset="-128"/>
              </a:rPr>
              <a:t>↓</a:t>
            </a:r>
            <a:endParaRPr lang="en-US" altLang="ja-JP" sz="2800" dirty="0">
              <a:latin typeface="UD デジタル 教科書体 N-R" panose="02020400000000000000" pitchFamily="17" charset="-128"/>
              <a:ea typeface="UD デジタル 教科書体 N-R" panose="02020400000000000000" pitchFamily="17" charset="-128"/>
            </a:endParaRPr>
          </a:p>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ビジョン</a:t>
            </a: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目的から派生した具体的な将来目標</a:t>
            </a:r>
            <a:r>
              <a:rPr lang="en-US" altLang="ja-JP" sz="2400" dirty="0">
                <a:latin typeface="UD デジタル 教科書体 N-R" panose="02020400000000000000" pitchFamily="17" charset="-128"/>
                <a:ea typeface="UD デジタル 教科書体 N-R" panose="02020400000000000000" pitchFamily="17" charset="-128"/>
              </a:rPr>
              <a:t>)</a:t>
            </a:r>
          </a:p>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a:t>
            </a:r>
            <a:endParaRPr lang="en-US" altLang="ja-JP" sz="2400" dirty="0">
              <a:latin typeface="UD デジタル 教科書体 N-R" panose="02020400000000000000" pitchFamily="17" charset="-128"/>
              <a:ea typeface="UD デジタル 教科書体 N-R" panose="02020400000000000000" pitchFamily="17" charset="-128"/>
            </a:endParaRPr>
          </a:p>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戦略</a:t>
            </a: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ビジョンを実現するための方策</a:t>
            </a:r>
            <a:r>
              <a:rPr lang="en-US" altLang="ja-JP" sz="2400" dirty="0">
                <a:latin typeface="UD デジタル 教科書体 N-R" panose="02020400000000000000" pitchFamily="17" charset="-128"/>
                <a:ea typeface="UD デジタル 教科書体 N-R" panose="02020400000000000000" pitchFamily="17" charset="-128"/>
              </a:rPr>
              <a:t>)</a:t>
            </a:r>
          </a:p>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a:t>
            </a:r>
            <a:endParaRPr lang="en-US" altLang="ja-JP" sz="2400" dirty="0">
              <a:latin typeface="UD デジタル 教科書体 N-R" panose="02020400000000000000" pitchFamily="17" charset="-128"/>
              <a:ea typeface="UD デジタル 教科書体 N-R" panose="02020400000000000000" pitchFamily="17" charset="-128"/>
            </a:endParaRPr>
          </a:p>
          <a:p>
            <a:pPr marL="109537" indent="0" algn="ctr">
              <a:buNone/>
              <a:defRPr/>
            </a:pPr>
            <a:r>
              <a:rPr lang="ja-JP" altLang="en-US" sz="2400" dirty="0">
                <a:latin typeface="UD デジタル 教科書体 N-R" panose="02020400000000000000" pitchFamily="17" charset="-128"/>
                <a:ea typeface="UD デジタル 教科書体 N-R" panose="02020400000000000000" pitchFamily="17" charset="-128"/>
              </a:rPr>
              <a:t>計画</a:t>
            </a: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戦略を実行するための指針</a:t>
            </a:r>
            <a:r>
              <a:rPr lang="en-US" altLang="ja-JP" sz="2400" dirty="0">
                <a:latin typeface="UD デジタル 教科書体 N-R" panose="02020400000000000000" pitchFamily="17" charset="-128"/>
                <a:ea typeface="UD デジタル 教科書体 N-R" panose="02020400000000000000" pitchFamily="17" charset="-128"/>
              </a:rPr>
              <a:t>)</a:t>
            </a:r>
          </a:p>
          <a:p>
            <a:endParaRPr kumimoji="1" lang="ja-JP" altLang="en-US" dirty="0"/>
          </a:p>
        </p:txBody>
      </p:sp>
    </p:spTree>
    <p:extLst>
      <p:ext uri="{BB962C8B-B14F-4D97-AF65-F5344CB8AC3E}">
        <p14:creationId xmlns:p14="http://schemas.microsoft.com/office/powerpoint/2010/main" val="3659051965"/>
      </p:ext>
    </p:extLst>
  </p:cSld>
  <p:clrMapOvr>
    <a:masterClrMapping/>
  </p:clrMapOvr>
  <mc:AlternateContent xmlns:mc="http://schemas.openxmlformats.org/markup-compatibility/2006" xmlns:p14="http://schemas.microsoft.com/office/powerpoint/2010/main">
    <mc:Choice Requires="p14">
      <p:transition spd="med" p14:dur="700" advTm="124745">
        <p:fade/>
      </p:transition>
    </mc:Choice>
    <mc:Fallback xmlns="">
      <p:transition spd="med" advTm="12474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BEA9DD-4D47-3A13-0EE1-2902EAA1EB6B}"/>
              </a:ext>
            </a:extLst>
          </p:cNvPr>
          <p:cNvSpPr>
            <a:spLocks noGrp="1"/>
          </p:cNvSpPr>
          <p:nvPr>
            <p:ph type="title"/>
          </p:nvPr>
        </p:nvSpPr>
        <p:spPr>
          <a:xfrm>
            <a:off x="407369" y="345574"/>
            <a:ext cx="7122931" cy="1271666"/>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組織均衡ー貢献意欲</a:t>
            </a:r>
          </a:p>
        </p:txBody>
      </p:sp>
      <p:sp>
        <p:nvSpPr>
          <p:cNvPr id="3" name="コンテンツ プレースホルダー 2">
            <a:extLst>
              <a:ext uri="{FF2B5EF4-FFF2-40B4-BE49-F238E27FC236}">
                <a16:creationId xmlns:a16="http://schemas.microsoft.com/office/drawing/2014/main" id="{E5637FA0-9596-8E0C-452B-98AC7A3E3537}"/>
              </a:ext>
            </a:extLst>
          </p:cNvPr>
          <p:cNvSpPr>
            <a:spLocks noGrp="1"/>
          </p:cNvSpPr>
          <p:nvPr>
            <p:ph idx="1"/>
          </p:nvPr>
        </p:nvSpPr>
        <p:spPr>
          <a:xfrm>
            <a:off x="407368" y="1412777"/>
            <a:ext cx="4305853" cy="4541677"/>
          </a:xfrm>
        </p:spPr>
        <p:txBody>
          <a:bodyPr anchor="ctr"/>
          <a:lstStyle/>
          <a:p>
            <a:r>
              <a:rPr lang="ja-JP" altLang="en-US" sz="2400" dirty="0">
                <a:latin typeface="UD デジタル 教科書体 N-R" panose="02020400000000000000" pitchFamily="17" charset="-128"/>
                <a:ea typeface="UD デジタル 教科書体 N-R" panose="02020400000000000000" pitchFamily="17" charset="-128"/>
              </a:rPr>
              <a:t>誘因：参加者が満足するために提供される効用</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貢献：目標達成に寄与する活動</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バランスの取れた誘因と貢献の社会的交換を持続させる必要がある。</a:t>
            </a:r>
          </a:p>
          <a:p>
            <a:endParaRPr kumimoji="1" lang="ja-JP" altLang="en-US" dirty="0"/>
          </a:p>
        </p:txBody>
      </p:sp>
      <p:sp>
        <p:nvSpPr>
          <p:cNvPr id="6" name="楕円 5">
            <a:extLst>
              <a:ext uri="{FF2B5EF4-FFF2-40B4-BE49-F238E27FC236}">
                <a16:creationId xmlns:a16="http://schemas.microsoft.com/office/drawing/2014/main" id="{AF236CB9-94BD-BC77-251F-44B824F3ADD3}"/>
              </a:ext>
            </a:extLst>
          </p:cNvPr>
          <p:cNvSpPr/>
          <p:nvPr/>
        </p:nvSpPr>
        <p:spPr>
          <a:xfrm>
            <a:off x="7648457" y="2988888"/>
            <a:ext cx="1728192" cy="1224136"/>
          </a:xfrm>
          <a:prstGeom prst="ellipse">
            <a:avLst/>
          </a:prstGeom>
          <a:ln w="5715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組織</a:t>
            </a:r>
          </a:p>
        </p:txBody>
      </p:sp>
      <p:sp>
        <p:nvSpPr>
          <p:cNvPr id="8" name="正方形/長方形 7">
            <a:extLst>
              <a:ext uri="{FF2B5EF4-FFF2-40B4-BE49-F238E27FC236}">
                <a16:creationId xmlns:a16="http://schemas.microsoft.com/office/drawing/2014/main" id="{6AE8EE2A-1806-F553-0E23-62E3866FB8DC}"/>
              </a:ext>
            </a:extLst>
          </p:cNvPr>
          <p:cNvSpPr/>
          <p:nvPr/>
        </p:nvSpPr>
        <p:spPr>
          <a:xfrm>
            <a:off x="4942802" y="3132904"/>
            <a:ext cx="1296144" cy="936104"/>
          </a:xfrm>
          <a:prstGeom prst="rect">
            <a:avLst/>
          </a:prstGeom>
          <a:ln w="5715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供給業者</a:t>
            </a:r>
          </a:p>
        </p:txBody>
      </p:sp>
      <p:sp>
        <p:nvSpPr>
          <p:cNvPr id="9" name="正方形/長方形 8">
            <a:extLst>
              <a:ext uri="{FF2B5EF4-FFF2-40B4-BE49-F238E27FC236}">
                <a16:creationId xmlns:a16="http://schemas.microsoft.com/office/drawing/2014/main" id="{1DB4B6E6-B2A0-4A18-9159-E1DC2D792E0C}"/>
              </a:ext>
            </a:extLst>
          </p:cNvPr>
          <p:cNvSpPr/>
          <p:nvPr/>
        </p:nvSpPr>
        <p:spPr>
          <a:xfrm>
            <a:off x="7864481" y="609164"/>
            <a:ext cx="1296144" cy="936104"/>
          </a:xfrm>
          <a:prstGeom prst="rect">
            <a:avLst/>
          </a:prstGeom>
          <a:ln w="5715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株主</a:t>
            </a:r>
          </a:p>
        </p:txBody>
      </p:sp>
      <p:sp>
        <p:nvSpPr>
          <p:cNvPr id="10" name="正方形/長方形 9">
            <a:extLst>
              <a:ext uri="{FF2B5EF4-FFF2-40B4-BE49-F238E27FC236}">
                <a16:creationId xmlns:a16="http://schemas.microsoft.com/office/drawing/2014/main" id="{81DCA39D-A264-5041-4ADB-F3879872720C}"/>
              </a:ext>
            </a:extLst>
          </p:cNvPr>
          <p:cNvSpPr/>
          <p:nvPr/>
        </p:nvSpPr>
        <p:spPr>
          <a:xfrm>
            <a:off x="7850747" y="5147024"/>
            <a:ext cx="1296144" cy="936104"/>
          </a:xfrm>
          <a:prstGeom prst="rect">
            <a:avLst/>
          </a:prstGeom>
          <a:ln w="5715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社員</a:t>
            </a:r>
          </a:p>
        </p:txBody>
      </p:sp>
      <p:sp>
        <p:nvSpPr>
          <p:cNvPr id="11" name="正方形/長方形 10">
            <a:extLst>
              <a:ext uri="{FF2B5EF4-FFF2-40B4-BE49-F238E27FC236}">
                <a16:creationId xmlns:a16="http://schemas.microsoft.com/office/drawing/2014/main" id="{AFDEFA5C-5392-3EBB-3983-606C019E7268}"/>
              </a:ext>
            </a:extLst>
          </p:cNvPr>
          <p:cNvSpPr/>
          <p:nvPr/>
        </p:nvSpPr>
        <p:spPr>
          <a:xfrm>
            <a:off x="10679550" y="3123952"/>
            <a:ext cx="1296144" cy="936104"/>
          </a:xfrm>
          <a:prstGeom prst="rect">
            <a:avLst/>
          </a:prstGeom>
          <a:ln w="57150"/>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顧客</a:t>
            </a:r>
          </a:p>
        </p:txBody>
      </p:sp>
      <p:cxnSp>
        <p:nvCxnSpPr>
          <p:cNvPr id="13" name="直線矢印コネクタ 12">
            <a:extLst>
              <a:ext uri="{FF2B5EF4-FFF2-40B4-BE49-F238E27FC236}">
                <a16:creationId xmlns:a16="http://schemas.microsoft.com/office/drawing/2014/main" id="{21859484-0A70-6D55-64EE-9C6D38F285A9}"/>
              </a:ext>
            </a:extLst>
          </p:cNvPr>
          <p:cNvCxnSpPr>
            <a:cxnSpLocks/>
          </p:cNvCxnSpPr>
          <p:nvPr/>
        </p:nvCxnSpPr>
        <p:spPr>
          <a:xfrm>
            <a:off x="7968208" y="1545268"/>
            <a:ext cx="0" cy="15876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DE32E6AA-7505-9C58-04E3-BB0E68EF60A8}"/>
              </a:ext>
            </a:extLst>
          </p:cNvPr>
          <p:cNvCxnSpPr>
            <a:cxnSpLocks/>
          </p:cNvCxnSpPr>
          <p:nvPr/>
        </p:nvCxnSpPr>
        <p:spPr>
          <a:xfrm flipV="1">
            <a:off x="9048328" y="1545268"/>
            <a:ext cx="0" cy="15593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C5C2B770-8802-F61A-3273-AAAAC8C3CE68}"/>
              </a:ext>
            </a:extLst>
          </p:cNvPr>
          <p:cNvCxnSpPr>
            <a:cxnSpLocks/>
          </p:cNvCxnSpPr>
          <p:nvPr/>
        </p:nvCxnSpPr>
        <p:spPr>
          <a:xfrm>
            <a:off x="7968208" y="4069008"/>
            <a:ext cx="0" cy="11083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19537FB2-E4F2-48B0-E4E9-07E92F5E03FD}"/>
              </a:ext>
            </a:extLst>
          </p:cNvPr>
          <p:cNvCxnSpPr>
            <a:cxnSpLocks/>
          </p:cNvCxnSpPr>
          <p:nvPr/>
        </p:nvCxnSpPr>
        <p:spPr>
          <a:xfrm flipV="1">
            <a:off x="9107020" y="4060056"/>
            <a:ext cx="0" cy="11083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E7C7F7C4-3BBB-C110-F245-08BAE865A98E}"/>
              </a:ext>
            </a:extLst>
          </p:cNvPr>
          <p:cNvCxnSpPr>
            <a:cxnSpLocks/>
          </p:cNvCxnSpPr>
          <p:nvPr/>
        </p:nvCxnSpPr>
        <p:spPr>
          <a:xfrm>
            <a:off x="6238946" y="3365376"/>
            <a:ext cx="153575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C6F286F-CFEA-FCE3-093B-4A5C62717C3F}"/>
              </a:ext>
            </a:extLst>
          </p:cNvPr>
          <p:cNvCxnSpPr>
            <a:cxnSpLocks/>
          </p:cNvCxnSpPr>
          <p:nvPr/>
        </p:nvCxnSpPr>
        <p:spPr>
          <a:xfrm flipH="1">
            <a:off x="6238946" y="3897053"/>
            <a:ext cx="153575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8024775C-3A06-4549-2C44-B178893E0E23}"/>
              </a:ext>
            </a:extLst>
          </p:cNvPr>
          <p:cNvCxnSpPr>
            <a:cxnSpLocks/>
          </p:cNvCxnSpPr>
          <p:nvPr/>
        </p:nvCxnSpPr>
        <p:spPr>
          <a:xfrm flipH="1">
            <a:off x="9266310" y="3897053"/>
            <a:ext cx="140169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DBD5C587-7EE4-543D-9E04-857B57B7A5BE}"/>
              </a:ext>
            </a:extLst>
          </p:cNvPr>
          <p:cNvCxnSpPr>
            <a:cxnSpLocks/>
          </p:cNvCxnSpPr>
          <p:nvPr/>
        </p:nvCxnSpPr>
        <p:spPr>
          <a:xfrm>
            <a:off x="9312008" y="3365376"/>
            <a:ext cx="140169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B018AA67-F066-7758-BFB6-1E111F164735}"/>
              </a:ext>
            </a:extLst>
          </p:cNvPr>
          <p:cNvSpPr/>
          <p:nvPr/>
        </p:nvSpPr>
        <p:spPr>
          <a:xfrm flipH="1">
            <a:off x="7530299" y="1789194"/>
            <a:ext cx="320447"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資本</a:t>
            </a:r>
          </a:p>
        </p:txBody>
      </p:sp>
      <p:sp>
        <p:nvSpPr>
          <p:cNvPr id="29" name="正方形/長方形 28">
            <a:extLst>
              <a:ext uri="{FF2B5EF4-FFF2-40B4-BE49-F238E27FC236}">
                <a16:creationId xmlns:a16="http://schemas.microsoft.com/office/drawing/2014/main" id="{39114982-9874-F03B-FA6C-01EB5CF66D3E}"/>
              </a:ext>
            </a:extLst>
          </p:cNvPr>
          <p:cNvSpPr/>
          <p:nvPr/>
        </p:nvSpPr>
        <p:spPr>
          <a:xfrm>
            <a:off x="9217359" y="1839653"/>
            <a:ext cx="159290" cy="870306"/>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配当金</a:t>
            </a:r>
          </a:p>
        </p:txBody>
      </p:sp>
      <p:sp>
        <p:nvSpPr>
          <p:cNvPr id="42" name="正方形/長方形 41">
            <a:extLst>
              <a:ext uri="{FF2B5EF4-FFF2-40B4-BE49-F238E27FC236}">
                <a16:creationId xmlns:a16="http://schemas.microsoft.com/office/drawing/2014/main" id="{D21317B1-82C6-7C46-2824-D068265A1287}"/>
              </a:ext>
            </a:extLst>
          </p:cNvPr>
          <p:cNvSpPr/>
          <p:nvPr/>
        </p:nvSpPr>
        <p:spPr>
          <a:xfrm flipH="1">
            <a:off x="7591470" y="4205030"/>
            <a:ext cx="269628"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賃金</a:t>
            </a:r>
          </a:p>
        </p:txBody>
      </p:sp>
      <p:sp>
        <p:nvSpPr>
          <p:cNvPr id="43" name="正方形/長方形 42">
            <a:extLst>
              <a:ext uri="{FF2B5EF4-FFF2-40B4-BE49-F238E27FC236}">
                <a16:creationId xmlns:a16="http://schemas.microsoft.com/office/drawing/2014/main" id="{4CF6B6A1-09AE-26F3-72F8-AFBF5C73ED5A}"/>
              </a:ext>
            </a:extLst>
          </p:cNvPr>
          <p:cNvSpPr/>
          <p:nvPr/>
        </p:nvSpPr>
        <p:spPr>
          <a:xfrm>
            <a:off x="9215202" y="4069010"/>
            <a:ext cx="218435" cy="110835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労働力</a:t>
            </a:r>
          </a:p>
        </p:txBody>
      </p:sp>
      <p:sp>
        <p:nvSpPr>
          <p:cNvPr id="44" name="正方形/長方形 43">
            <a:extLst>
              <a:ext uri="{FF2B5EF4-FFF2-40B4-BE49-F238E27FC236}">
                <a16:creationId xmlns:a16="http://schemas.microsoft.com/office/drawing/2014/main" id="{BDEB87B9-02C0-1968-F514-DEA65FF90266}"/>
              </a:ext>
            </a:extLst>
          </p:cNvPr>
          <p:cNvSpPr/>
          <p:nvPr/>
        </p:nvSpPr>
        <p:spPr>
          <a:xfrm>
            <a:off x="6465202" y="2897519"/>
            <a:ext cx="1008111" cy="40403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原材料</a:t>
            </a:r>
          </a:p>
        </p:txBody>
      </p:sp>
      <p:sp>
        <p:nvSpPr>
          <p:cNvPr id="45" name="正方形/長方形 44">
            <a:extLst>
              <a:ext uri="{FF2B5EF4-FFF2-40B4-BE49-F238E27FC236}">
                <a16:creationId xmlns:a16="http://schemas.microsoft.com/office/drawing/2014/main" id="{005153B3-7AC2-BA16-636F-41FACFBF53C6}"/>
              </a:ext>
            </a:extLst>
          </p:cNvPr>
          <p:cNvSpPr/>
          <p:nvPr/>
        </p:nvSpPr>
        <p:spPr>
          <a:xfrm>
            <a:off x="6485600" y="3947452"/>
            <a:ext cx="1008111" cy="40403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代金</a:t>
            </a:r>
          </a:p>
        </p:txBody>
      </p:sp>
      <p:sp>
        <p:nvSpPr>
          <p:cNvPr id="46" name="正方形/長方形 45">
            <a:extLst>
              <a:ext uri="{FF2B5EF4-FFF2-40B4-BE49-F238E27FC236}">
                <a16:creationId xmlns:a16="http://schemas.microsoft.com/office/drawing/2014/main" id="{B0C96D8E-0F4C-886D-9475-0279243C3E2C}"/>
              </a:ext>
            </a:extLst>
          </p:cNvPr>
          <p:cNvSpPr/>
          <p:nvPr/>
        </p:nvSpPr>
        <p:spPr>
          <a:xfrm>
            <a:off x="9433637" y="2899493"/>
            <a:ext cx="1008111" cy="40403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商品</a:t>
            </a:r>
          </a:p>
        </p:txBody>
      </p:sp>
      <p:sp>
        <p:nvSpPr>
          <p:cNvPr id="47" name="正方形/長方形 46">
            <a:extLst>
              <a:ext uri="{FF2B5EF4-FFF2-40B4-BE49-F238E27FC236}">
                <a16:creationId xmlns:a16="http://schemas.microsoft.com/office/drawing/2014/main" id="{37953A79-B900-81D3-0288-5EBEAEC5A440}"/>
              </a:ext>
            </a:extLst>
          </p:cNvPr>
          <p:cNvSpPr/>
          <p:nvPr/>
        </p:nvSpPr>
        <p:spPr>
          <a:xfrm>
            <a:off x="9508800" y="3947452"/>
            <a:ext cx="1008111" cy="404038"/>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代金</a:t>
            </a:r>
          </a:p>
        </p:txBody>
      </p:sp>
    </p:spTree>
    <p:extLst>
      <p:ext uri="{BB962C8B-B14F-4D97-AF65-F5344CB8AC3E}">
        <p14:creationId xmlns:p14="http://schemas.microsoft.com/office/powerpoint/2010/main" val="2941872290"/>
      </p:ext>
    </p:extLst>
  </p:cSld>
  <p:clrMapOvr>
    <a:masterClrMapping/>
  </p:clrMapOvr>
  <mc:AlternateContent xmlns:mc="http://schemas.openxmlformats.org/markup-compatibility/2006" xmlns:p14="http://schemas.microsoft.com/office/powerpoint/2010/main">
    <mc:Choice Requires="p14">
      <p:transition spd="med" p14:dur="700" advTm="74210">
        <p:fade/>
      </p:transition>
    </mc:Choice>
    <mc:Fallback xmlns="">
      <p:transition spd="med" advTm="7421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1E7281-04F6-CF48-304E-E5238A85E822}"/>
              </a:ext>
            </a:extLst>
          </p:cNvPr>
          <p:cNvSpPr>
            <a:spLocks noGrp="1"/>
          </p:cNvSpPr>
          <p:nvPr>
            <p:ph type="title"/>
          </p:nvPr>
        </p:nvSpPr>
        <p:spPr/>
        <p:txBody>
          <a:bodyP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コミュニケーションと権限受容説</a:t>
            </a:r>
            <a:endParaRPr lang="ja-JP" altLang="en-US" sz="3600" dirty="0"/>
          </a:p>
        </p:txBody>
      </p:sp>
      <p:sp>
        <p:nvSpPr>
          <p:cNvPr id="3" name="コンテンツ プレースホルダー 2">
            <a:extLst>
              <a:ext uri="{FF2B5EF4-FFF2-40B4-BE49-F238E27FC236}">
                <a16:creationId xmlns:a16="http://schemas.microsoft.com/office/drawing/2014/main" id="{55A9C240-680B-5297-2BDD-61109A0B3338}"/>
              </a:ext>
            </a:extLst>
          </p:cNvPr>
          <p:cNvSpPr>
            <a:spLocks noGrp="1"/>
          </p:cNvSpPr>
          <p:nvPr>
            <p:ph idx="1"/>
          </p:nvPr>
        </p:nvSpPr>
        <p:spPr>
          <a:xfrm>
            <a:off x="1524464" y="1905000"/>
            <a:ext cx="9143538" cy="2604120"/>
          </a:xfrm>
        </p:spPr>
        <p:txBody>
          <a:bodyPr anchor="ctr"/>
          <a:lstStyle/>
          <a:p>
            <a:r>
              <a:rPr lang="ja-JP" altLang="en-US" sz="3200" dirty="0">
                <a:latin typeface="UD デジタル 教科書体 N-R" panose="02020400000000000000" pitchFamily="17" charset="-128"/>
                <a:ea typeface="UD デジタル 教科書体 N-R" panose="02020400000000000000" pitchFamily="17" charset="-128"/>
              </a:rPr>
              <a:t>命令が部下によって受容されるとき、管理者の権限は確認され、あるいは、設定される。</a:t>
            </a:r>
            <a:endParaRPr lang="en-US" altLang="ja-JP" sz="3200" dirty="0">
              <a:latin typeface="UD デジタル 教科書体 N-R" panose="02020400000000000000" pitchFamily="17" charset="-128"/>
              <a:ea typeface="UD デジタル 教科書体 N-R" panose="02020400000000000000" pitchFamily="17" charset="-128"/>
            </a:endParaRPr>
          </a:p>
          <a:p>
            <a:endParaRPr kumimoji="1" lang="ja-JP" altLang="en-US" dirty="0"/>
          </a:p>
        </p:txBody>
      </p:sp>
    </p:spTree>
    <p:extLst>
      <p:ext uri="{BB962C8B-B14F-4D97-AF65-F5344CB8AC3E}">
        <p14:creationId xmlns:p14="http://schemas.microsoft.com/office/powerpoint/2010/main" val="263293434"/>
      </p:ext>
    </p:extLst>
  </p:cSld>
  <p:clrMapOvr>
    <a:masterClrMapping/>
  </p:clrMapOvr>
  <mc:AlternateContent xmlns:mc="http://schemas.openxmlformats.org/markup-compatibility/2006" xmlns:p14="http://schemas.microsoft.com/office/powerpoint/2010/main">
    <mc:Choice Requires="p14">
      <p:transition spd="med" p14:dur="700" advTm="211646">
        <p:fade/>
      </p:transition>
    </mc:Choice>
    <mc:Fallback xmlns="">
      <p:transition spd="med" advTm="211646">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3.5|8.3|20|12.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263</TotalTime>
  <Words>1502</Words>
  <Application>Microsoft Office PowerPoint</Application>
  <PresentationFormat>ワイド画面</PresentationFormat>
  <Paragraphs>138</Paragraphs>
  <Slides>19</Slides>
  <Notes>1</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19</vt:i4>
      </vt:variant>
    </vt:vector>
  </HeadingPairs>
  <TitlesOfParts>
    <vt:vector size="33" baseType="lpstr">
      <vt:lpstr>Meiryo UI</vt:lpstr>
      <vt:lpstr>ＭＳ 明朝</vt:lpstr>
      <vt:lpstr>UD デジタル 教科書体 N-B</vt:lpstr>
      <vt:lpstr>UD デジタル 教科書体 NK-B</vt:lpstr>
      <vt:lpstr>UD デジタル 教科書体 NP-B</vt:lpstr>
      <vt:lpstr>UD デジタル 教科書体 N-R</vt:lpstr>
      <vt:lpstr>游ゴシック</vt:lpstr>
      <vt:lpstr>游明朝</vt:lpstr>
      <vt:lpstr>Arial</vt:lpstr>
      <vt:lpstr>Georgia</vt:lpstr>
      <vt:lpstr>Times New Roman</vt:lpstr>
      <vt:lpstr>Wingdings</vt:lpstr>
      <vt:lpstr>Wingdings 2</vt:lpstr>
      <vt:lpstr>トレーニング プレゼンテーション</vt:lpstr>
      <vt:lpstr>リーダーシップ徹底講座 第2版 （リーダーシップとは何か）</vt:lpstr>
      <vt:lpstr>なぜ、リーダーが必要なのか？</vt:lpstr>
      <vt:lpstr>リーダーとリーダーシップの違い</vt:lpstr>
      <vt:lpstr>リーダーが生まれるパターン</vt:lpstr>
      <vt:lpstr>リーダーとは何者か</vt:lpstr>
      <vt:lpstr>組織とは何か</vt:lpstr>
      <vt:lpstr>組織が目指すべきもの－共通目的</vt:lpstr>
      <vt:lpstr>組織均衡ー貢献意欲</vt:lpstr>
      <vt:lpstr>コミュニケーションと権限受容説</vt:lpstr>
      <vt:lpstr>リーダーシップにおける定義の変遷</vt:lpstr>
      <vt:lpstr>定義の変遷から分かること</vt:lpstr>
      <vt:lpstr>1970年代におけるアメリカの政治経済環境の影響</vt:lpstr>
      <vt:lpstr>1970年代のアメリカにおける経営環境の変化</vt:lpstr>
      <vt:lpstr>リーダーシップ論における パラダイムの変化</vt:lpstr>
      <vt:lpstr>リーダーシップとは</vt:lpstr>
      <vt:lpstr>リーダーシップが成り立つとき（金井,2005）</vt:lpstr>
      <vt:lpstr>存在感が増すフォロワー</vt:lpstr>
      <vt:lpstr>なぜフォロワーの存在感が増すのか</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18</cp:revision>
  <dcterms:created xsi:type="dcterms:W3CDTF">2025-04-08T04:50:50Z</dcterms:created>
  <dcterms:modified xsi:type="dcterms:W3CDTF">2026-08-16T04:11:22Z</dcterms:modified>
</cp:coreProperties>
</file>